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4" r:id="rId9"/>
    <p:sldId id="263" r:id="rId10"/>
    <p:sldId id="266" r:id="rId11"/>
    <p:sldId id="267" r:id="rId12"/>
    <p:sldId id="262" r:id="rId13"/>
    <p:sldId id="268" r:id="rId14"/>
    <p:sldId id="269" r:id="rId15"/>
    <p:sldId id="271" r:id="rId16"/>
    <p:sldId id="270" r:id="rId17"/>
    <p:sldId id="272" r:id="rId18"/>
    <p:sldId id="275" r:id="rId19"/>
    <p:sldId id="274" r:id="rId20"/>
    <p:sldId id="276" r:id="rId21"/>
    <p:sldId id="279" r:id="rId22"/>
    <p:sldId id="280" r:id="rId23"/>
    <p:sldId id="278" r:id="rId24"/>
  </p:sldIdLst>
  <p:sldSz cx="12192000" cy="6858000"/>
  <p:notesSz cx="6858000" cy="9144000"/>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3" autoAdjust="0"/>
    <p:restoredTop sz="94660"/>
  </p:normalViewPr>
  <p:slideViewPr>
    <p:cSldViewPr snapToGrid="0">
      <p:cViewPr varScale="1">
        <p:scale>
          <a:sx n="86" d="100"/>
          <a:sy n="86" d="100"/>
        </p:scale>
        <p:origin x="374"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86F11A-05C8-AC48-94CC-3B7963673EB2}"/>
              </a:ext>
            </a:extLst>
          </p:cNvPr>
          <p:cNvSpPr>
            <a:spLocks noGrp="1"/>
          </p:cNvSpPr>
          <p:nvPr>
            <p:ph type="dt" sz="half" idx="10"/>
          </p:nvPr>
        </p:nvSpPr>
        <p:spPr/>
        <p:txBody>
          <a:bodyPr/>
          <a:lstStyle>
            <a:lvl1pPr>
              <a:defRPr/>
            </a:lvl1pPr>
          </a:lstStyle>
          <a:p>
            <a:pPr>
              <a:defRPr/>
            </a:pPr>
            <a:fld id="{A9879664-170D-4C89-864A-63B4F1364E84}" type="datetimeFigureOut">
              <a:rPr lang="fr-FR"/>
              <a:pPr>
                <a:defRPr/>
              </a:pPr>
              <a:t>02/09/2026</a:t>
            </a:fld>
            <a:endParaRPr lang="fr-FR"/>
          </a:p>
        </p:txBody>
      </p:sp>
      <p:sp>
        <p:nvSpPr>
          <p:cNvPr id="5" name="Espace réservé du pied de page 4">
            <a:extLst>
              <a:ext uri="{FF2B5EF4-FFF2-40B4-BE49-F238E27FC236}">
                <a16:creationId xmlns:a16="http://schemas.microsoft.com/office/drawing/2014/main" id="{52BEC124-9045-C198-90C9-E4B7EEA07936}"/>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6B05DF01-2335-370F-882B-232DA4710B79}"/>
              </a:ext>
            </a:extLst>
          </p:cNvPr>
          <p:cNvSpPr>
            <a:spLocks noGrp="1"/>
          </p:cNvSpPr>
          <p:nvPr>
            <p:ph type="sldNum" sz="quarter" idx="12"/>
          </p:nvPr>
        </p:nvSpPr>
        <p:spPr/>
        <p:txBody>
          <a:bodyPr/>
          <a:lstStyle>
            <a:lvl1pPr>
              <a:defRPr/>
            </a:lvl1pPr>
          </a:lstStyle>
          <a:p>
            <a:pPr>
              <a:defRPr/>
            </a:pPr>
            <a:fld id="{35D6F9E1-FD10-4207-A539-BAA03547DBCC}" type="slidenum">
              <a:rPr lang="fr-FR"/>
              <a:pPr>
                <a:defRPr/>
              </a:pPr>
              <a:t>‹#›</a:t>
            </a:fld>
            <a:endParaRPr lang="fr-FR"/>
          </a:p>
        </p:txBody>
      </p:sp>
    </p:spTree>
    <p:extLst>
      <p:ext uri="{BB962C8B-B14F-4D97-AF65-F5344CB8AC3E}">
        <p14:creationId xmlns:p14="http://schemas.microsoft.com/office/powerpoint/2010/main" val="4139275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E97E5B0-E693-5A01-6208-0B4853E62F14}"/>
              </a:ext>
            </a:extLst>
          </p:cNvPr>
          <p:cNvSpPr>
            <a:spLocks noGrp="1"/>
          </p:cNvSpPr>
          <p:nvPr>
            <p:ph type="dt" sz="half" idx="10"/>
          </p:nvPr>
        </p:nvSpPr>
        <p:spPr/>
        <p:txBody>
          <a:bodyPr/>
          <a:lstStyle>
            <a:lvl1pPr>
              <a:defRPr/>
            </a:lvl1pPr>
          </a:lstStyle>
          <a:p>
            <a:pPr>
              <a:defRPr/>
            </a:pPr>
            <a:fld id="{AF313BAC-E5B6-4547-8ABE-035337560857}" type="datetimeFigureOut">
              <a:rPr lang="fr-FR"/>
              <a:pPr>
                <a:defRPr/>
              </a:pPr>
              <a:t>02/09/2026</a:t>
            </a:fld>
            <a:endParaRPr lang="fr-FR"/>
          </a:p>
        </p:txBody>
      </p:sp>
      <p:sp>
        <p:nvSpPr>
          <p:cNvPr id="5" name="Espace réservé du pied de page 4">
            <a:extLst>
              <a:ext uri="{FF2B5EF4-FFF2-40B4-BE49-F238E27FC236}">
                <a16:creationId xmlns:a16="http://schemas.microsoft.com/office/drawing/2014/main" id="{B4E769D9-9345-D1DA-69A3-52C0133945DC}"/>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323158A2-8A64-7FED-EFEE-2034BB78F842}"/>
              </a:ext>
            </a:extLst>
          </p:cNvPr>
          <p:cNvSpPr>
            <a:spLocks noGrp="1"/>
          </p:cNvSpPr>
          <p:nvPr>
            <p:ph type="sldNum" sz="quarter" idx="12"/>
          </p:nvPr>
        </p:nvSpPr>
        <p:spPr/>
        <p:txBody>
          <a:bodyPr/>
          <a:lstStyle>
            <a:lvl1pPr>
              <a:defRPr/>
            </a:lvl1pPr>
          </a:lstStyle>
          <a:p>
            <a:pPr>
              <a:defRPr/>
            </a:pPr>
            <a:fld id="{B0792F9E-A93C-4F8B-85CB-B508D94F2E5D}" type="slidenum">
              <a:rPr lang="fr-FR"/>
              <a:pPr>
                <a:defRPr/>
              </a:pPr>
              <a:t>‹#›</a:t>
            </a:fld>
            <a:endParaRPr lang="fr-FR"/>
          </a:p>
        </p:txBody>
      </p:sp>
    </p:spTree>
    <p:extLst>
      <p:ext uri="{BB962C8B-B14F-4D97-AF65-F5344CB8AC3E}">
        <p14:creationId xmlns:p14="http://schemas.microsoft.com/office/powerpoint/2010/main" val="1384439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1678A-C385-6668-88AB-44751D0FE2C4}"/>
              </a:ext>
            </a:extLst>
          </p:cNvPr>
          <p:cNvSpPr>
            <a:spLocks noGrp="1"/>
          </p:cNvSpPr>
          <p:nvPr>
            <p:ph type="dt" sz="half" idx="10"/>
          </p:nvPr>
        </p:nvSpPr>
        <p:spPr/>
        <p:txBody>
          <a:bodyPr/>
          <a:lstStyle>
            <a:lvl1pPr>
              <a:defRPr/>
            </a:lvl1pPr>
          </a:lstStyle>
          <a:p>
            <a:pPr>
              <a:defRPr/>
            </a:pPr>
            <a:fld id="{EA862995-54E6-465C-8B1D-D5CDF585EFD8}" type="datetimeFigureOut">
              <a:rPr lang="fr-FR"/>
              <a:pPr>
                <a:defRPr/>
              </a:pPr>
              <a:t>02/09/2026</a:t>
            </a:fld>
            <a:endParaRPr lang="fr-FR"/>
          </a:p>
        </p:txBody>
      </p:sp>
      <p:sp>
        <p:nvSpPr>
          <p:cNvPr id="5" name="Espace réservé du pied de page 4">
            <a:extLst>
              <a:ext uri="{FF2B5EF4-FFF2-40B4-BE49-F238E27FC236}">
                <a16:creationId xmlns:a16="http://schemas.microsoft.com/office/drawing/2014/main" id="{7460A950-C590-70F8-E2D6-9492EDB55258}"/>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322BFDD1-3819-A941-A2F8-5911C829677E}"/>
              </a:ext>
            </a:extLst>
          </p:cNvPr>
          <p:cNvSpPr>
            <a:spLocks noGrp="1"/>
          </p:cNvSpPr>
          <p:nvPr>
            <p:ph type="sldNum" sz="quarter" idx="12"/>
          </p:nvPr>
        </p:nvSpPr>
        <p:spPr/>
        <p:txBody>
          <a:bodyPr/>
          <a:lstStyle>
            <a:lvl1pPr>
              <a:defRPr/>
            </a:lvl1pPr>
          </a:lstStyle>
          <a:p>
            <a:pPr>
              <a:defRPr/>
            </a:pPr>
            <a:fld id="{E71C8CF8-56AB-44F1-94B4-D26E88DCEEA1}" type="slidenum">
              <a:rPr lang="fr-FR"/>
              <a:pPr>
                <a:defRPr/>
              </a:pPr>
              <a:t>‹#›</a:t>
            </a:fld>
            <a:endParaRPr lang="fr-FR"/>
          </a:p>
        </p:txBody>
      </p:sp>
    </p:spTree>
    <p:extLst>
      <p:ext uri="{BB962C8B-B14F-4D97-AF65-F5344CB8AC3E}">
        <p14:creationId xmlns:p14="http://schemas.microsoft.com/office/powerpoint/2010/main" val="4284714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9A83A53-5215-430C-A8F7-AEB4C6CA5353}"/>
              </a:ext>
            </a:extLst>
          </p:cNvPr>
          <p:cNvSpPr>
            <a:spLocks noGrp="1"/>
          </p:cNvSpPr>
          <p:nvPr>
            <p:ph type="dt" sz="half" idx="10"/>
          </p:nvPr>
        </p:nvSpPr>
        <p:spPr/>
        <p:txBody>
          <a:bodyPr/>
          <a:lstStyle>
            <a:lvl1pPr>
              <a:defRPr/>
            </a:lvl1pPr>
          </a:lstStyle>
          <a:p>
            <a:pPr>
              <a:defRPr/>
            </a:pPr>
            <a:fld id="{52449902-5625-4C18-8636-4095B4C68C86}" type="datetimeFigureOut">
              <a:rPr lang="fr-FR"/>
              <a:pPr>
                <a:defRPr/>
              </a:pPr>
              <a:t>02/09/2026</a:t>
            </a:fld>
            <a:endParaRPr lang="fr-FR"/>
          </a:p>
        </p:txBody>
      </p:sp>
      <p:sp>
        <p:nvSpPr>
          <p:cNvPr id="5" name="Espace réservé du pied de page 4">
            <a:extLst>
              <a:ext uri="{FF2B5EF4-FFF2-40B4-BE49-F238E27FC236}">
                <a16:creationId xmlns:a16="http://schemas.microsoft.com/office/drawing/2014/main" id="{8BFE236E-3B70-8B92-6F5D-5EF2925FBB71}"/>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FAC01937-2887-40E3-561D-1284E0D38EE2}"/>
              </a:ext>
            </a:extLst>
          </p:cNvPr>
          <p:cNvSpPr>
            <a:spLocks noGrp="1"/>
          </p:cNvSpPr>
          <p:nvPr>
            <p:ph type="sldNum" sz="quarter" idx="12"/>
          </p:nvPr>
        </p:nvSpPr>
        <p:spPr/>
        <p:txBody>
          <a:bodyPr/>
          <a:lstStyle>
            <a:lvl1pPr>
              <a:defRPr/>
            </a:lvl1pPr>
          </a:lstStyle>
          <a:p>
            <a:pPr>
              <a:defRPr/>
            </a:pPr>
            <a:fld id="{32399DB5-AC1B-48A9-B69E-C9DF4190F0E5}" type="slidenum">
              <a:rPr lang="fr-FR"/>
              <a:pPr>
                <a:defRPr/>
              </a:pPr>
              <a:t>‹#›</a:t>
            </a:fld>
            <a:endParaRPr lang="fr-FR"/>
          </a:p>
        </p:txBody>
      </p:sp>
    </p:spTree>
    <p:extLst>
      <p:ext uri="{BB962C8B-B14F-4D97-AF65-F5344CB8AC3E}">
        <p14:creationId xmlns:p14="http://schemas.microsoft.com/office/powerpoint/2010/main" val="3475318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a:extLst>
              <a:ext uri="{FF2B5EF4-FFF2-40B4-BE49-F238E27FC236}">
                <a16:creationId xmlns:a16="http://schemas.microsoft.com/office/drawing/2014/main" id="{C4A89FD9-C751-BEA9-069E-66A2C5EA1807}"/>
              </a:ext>
            </a:extLst>
          </p:cNvPr>
          <p:cNvSpPr>
            <a:spLocks noGrp="1"/>
          </p:cNvSpPr>
          <p:nvPr>
            <p:ph type="dt" sz="half" idx="10"/>
          </p:nvPr>
        </p:nvSpPr>
        <p:spPr/>
        <p:txBody>
          <a:bodyPr/>
          <a:lstStyle>
            <a:lvl1pPr>
              <a:defRPr/>
            </a:lvl1pPr>
          </a:lstStyle>
          <a:p>
            <a:pPr>
              <a:defRPr/>
            </a:pPr>
            <a:fld id="{C28A11FD-9D82-4898-AB69-7D976781947E}" type="datetimeFigureOut">
              <a:rPr lang="fr-FR"/>
              <a:pPr>
                <a:defRPr/>
              </a:pPr>
              <a:t>02/09/2026</a:t>
            </a:fld>
            <a:endParaRPr lang="fr-FR"/>
          </a:p>
        </p:txBody>
      </p:sp>
      <p:sp>
        <p:nvSpPr>
          <p:cNvPr id="5" name="Espace réservé du pied de page 4">
            <a:extLst>
              <a:ext uri="{FF2B5EF4-FFF2-40B4-BE49-F238E27FC236}">
                <a16:creationId xmlns:a16="http://schemas.microsoft.com/office/drawing/2014/main" id="{F50F825C-F176-ABFB-C9D5-B069766AC376}"/>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5A99C717-4746-7D2D-DBC9-395A892EB4D8}"/>
              </a:ext>
            </a:extLst>
          </p:cNvPr>
          <p:cNvSpPr>
            <a:spLocks noGrp="1"/>
          </p:cNvSpPr>
          <p:nvPr>
            <p:ph type="sldNum" sz="quarter" idx="12"/>
          </p:nvPr>
        </p:nvSpPr>
        <p:spPr/>
        <p:txBody>
          <a:bodyPr/>
          <a:lstStyle>
            <a:lvl1pPr>
              <a:defRPr/>
            </a:lvl1pPr>
          </a:lstStyle>
          <a:p>
            <a:pPr>
              <a:defRPr/>
            </a:pPr>
            <a:fld id="{09E3B2E7-F1C5-4C9B-832C-BDC8970A2AE1}" type="slidenum">
              <a:rPr lang="fr-FR"/>
              <a:pPr>
                <a:defRPr/>
              </a:pPr>
              <a:t>‹#›</a:t>
            </a:fld>
            <a:endParaRPr lang="fr-FR"/>
          </a:p>
        </p:txBody>
      </p:sp>
    </p:spTree>
    <p:extLst>
      <p:ext uri="{BB962C8B-B14F-4D97-AF65-F5344CB8AC3E}">
        <p14:creationId xmlns:p14="http://schemas.microsoft.com/office/powerpoint/2010/main" val="878309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a:extLst>
              <a:ext uri="{FF2B5EF4-FFF2-40B4-BE49-F238E27FC236}">
                <a16:creationId xmlns:a16="http://schemas.microsoft.com/office/drawing/2014/main" id="{7C70673A-B54C-0445-3EDF-E3AB2075F2D4}"/>
              </a:ext>
            </a:extLst>
          </p:cNvPr>
          <p:cNvSpPr>
            <a:spLocks noGrp="1"/>
          </p:cNvSpPr>
          <p:nvPr>
            <p:ph type="dt" sz="half" idx="10"/>
          </p:nvPr>
        </p:nvSpPr>
        <p:spPr/>
        <p:txBody>
          <a:bodyPr/>
          <a:lstStyle>
            <a:lvl1pPr>
              <a:defRPr/>
            </a:lvl1pPr>
          </a:lstStyle>
          <a:p>
            <a:pPr>
              <a:defRPr/>
            </a:pPr>
            <a:fld id="{BD61D79A-629E-4910-83A5-6D487343FC6B}" type="datetimeFigureOut">
              <a:rPr lang="fr-FR"/>
              <a:pPr>
                <a:defRPr/>
              </a:pPr>
              <a:t>02/09/2026</a:t>
            </a:fld>
            <a:endParaRPr lang="fr-FR"/>
          </a:p>
        </p:txBody>
      </p:sp>
      <p:sp>
        <p:nvSpPr>
          <p:cNvPr id="6" name="Espace réservé du pied de page 4">
            <a:extLst>
              <a:ext uri="{FF2B5EF4-FFF2-40B4-BE49-F238E27FC236}">
                <a16:creationId xmlns:a16="http://schemas.microsoft.com/office/drawing/2014/main" id="{F448314E-56A3-C213-C910-F8C3FD084BE8}"/>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B4D6F6D6-B054-3BEE-7008-45BB4A235ED7}"/>
              </a:ext>
            </a:extLst>
          </p:cNvPr>
          <p:cNvSpPr>
            <a:spLocks noGrp="1"/>
          </p:cNvSpPr>
          <p:nvPr>
            <p:ph type="sldNum" sz="quarter" idx="12"/>
          </p:nvPr>
        </p:nvSpPr>
        <p:spPr/>
        <p:txBody>
          <a:bodyPr/>
          <a:lstStyle>
            <a:lvl1pPr>
              <a:defRPr/>
            </a:lvl1pPr>
          </a:lstStyle>
          <a:p>
            <a:pPr>
              <a:defRPr/>
            </a:pPr>
            <a:fld id="{0820E17B-E82E-46A1-ADFD-93E98557D5C5}" type="slidenum">
              <a:rPr lang="fr-FR"/>
              <a:pPr>
                <a:defRPr/>
              </a:pPr>
              <a:t>‹#›</a:t>
            </a:fld>
            <a:endParaRPr lang="fr-FR"/>
          </a:p>
        </p:txBody>
      </p:sp>
    </p:spTree>
    <p:extLst>
      <p:ext uri="{BB962C8B-B14F-4D97-AF65-F5344CB8AC3E}">
        <p14:creationId xmlns:p14="http://schemas.microsoft.com/office/powerpoint/2010/main" val="163215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a:extLst>
              <a:ext uri="{FF2B5EF4-FFF2-40B4-BE49-F238E27FC236}">
                <a16:creationId xmlns:a16="http://schemas.microsoft.com/office/drawing/2014/main" id="{1D35590B-8C67-1E52-9440-1C4EDD829254}"/>
              </a:ext>
            </a:extLst>
          </p:cNvPr>
          <p:cNvSpPr>
            <a:spLocks noGrp="1"/>
          </p:cNvSpPr>
          <p:nvPr>
            <p:ph type="dt" sz="half" idx="10"/>
          </p:nvPr>
        </p:nvSpPr>
        <p:spPr/>
        <p:txBody>
          <a:bodyPr/>
          <a:lstStyle>
            <a:lvl1pPr>
              <a:defRPr/>
            </a:lvl1pPr>
          </a:lstStyle>
          <a:p>
            <a:pPr>
              <a:defRPr/>
            </a:pPr>
            <a:fld id="{285C0C94-945A-44BA-89E1-20E370BC2F23}" type="datetimeFigureOut">
              <a:rPr lang="fr-FR"/>
              <a:pPr>
                <a:defRPr/>
              </a:pPr>
              <a:t>02/09/2026</a:t>
            </a:fld>
            <a:endParaRPr lang="fr-FR"/>
          </a:p>
        </p:txBody>
      </p:sp>
      <p:sp>
        <p:nvSpPr>
          <p:cNvPr id="8" name="Espace réservé du pied de page 4">
            <a:extLst>
              <a:ext uri="{FF2B5EF4-FFF2-40B4-BE49-F238E27FC236}">
                <a16:creationId xmlns:a16="http://schemas.microsoft.com/office/drawing/2014/main" id="{11607EA4-9E01-E9FD-11DB-357CABA2A86F}"/>
              </a:ext>
            </a:extLst>
          </p:cNvPr>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a:extLst>
              <a:ext uri="{FF2B5EF4-FFF2-40B4-BE49-F238E27FC236}">
                <a16:creationId xmlns:a16="http://schemas.microsoft.com/office/drawing/2014/main" id="{C115143D-EAEB-63E7-9C01-BA50C7FA726B}"/>
              </a:ext>
            </a:extLst>
          </p:cNvPr>
          <p:cNvSpPr>
            <a:spLocks noGrp="1"/>
          </p:cNvSpPr>
          <p:nvPr>
            <p:ph type="sldNum" sz="quarter" idx="12"/>
          </p:nvPr>
        </p:nvSpPr>
        <p:spPr/>
        <p:txBody>
          <a:bodyPr/>
          <a:lstStyle>
            <a:lvl1pPr>
              <a:defRPr/>
            </a:lvl1pPr>
          </a:lstStyle>
          <a:p>
            <a:pPr>
              <a:defRPr/>
            </a:pPr>
            <a:fld id="{02AD7D2C-7377-4BC1-9FB4-4BBCA9006EC5}" type="slidenum">
              <a:rPr lang="fr-FR"/>
              <a:pPr>
                <a:defRPr/>
              </a:pPr>
              <a:t>‹#›</a:t>
            </a:fld>
            <a:endParaRPr lang="fr-FR"/>
          </a:p>
        </p:txBody>
      </p:sp>
    </p:spTree>
    <p:extLst>
      <p:ext uri="{BB962C8B-B14F-4D97-AF65-F5344CB8AC3E}">
        <p14:creationId xmlns:p14="http://schemas.microsoft.com/office/powerpoint/2010/main" val="2590248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a:extLst>
              <a:ext uri="{FF2B5EF4-FFF2-40B4-BE49-F238E27FC236}">
                <a16:creationId xmlns:a16="http://schemas.microsoft.com/office/drawing/2014/main" id="{B1B11781-853A-A15D-BF29-96F2EF24BAAB}"/>
              </a:ext>
            </a:extLst>
          </p:cNvPr>
          <p:cNvSpPr>
            <a:spLocks noGrp="1"/>
          </p:cNvSpPr>
          <p:nvPr>
            <p:ph type="dt" sz="half" idx="10"/>
          </p:nvPr>
        </p:nvSpPr>
        <p:spPr/>
        <p:txBody>
          <a:bodyPr/>
          <a:lstStyle>
            <a:lvl1pPr>
              <a:defRPr/>
            </a:lvl1pPr>
          </a:lstStyle>
          <a:p>
            <a:pPr>
              <a:defRPr/>
            </a:pPr>
            <a:fld id="{C118FBD3-77E6-4A02-A1ED-8B1B7E06CEC1}" type="datetimeFigureOut">
              <a:rPr lang="fr-FR"/>
              <a:pPr>
                <a:defRPr/>
              </a:pPr>
              <a:t>02/09/2026</a:t>
            </a:fld>
            <a:endParaRPr lang="fr-FR"/>
          </a:p>
        </p:txBody>
      </p:sp>
      <p:sp>
        <p:nvSpPr>
          <p:cNvPr id="4" name="Espace réservé du pied de page 4">
            <a:extLst>
              <a:ext uri="{FF2B5EF4-FFF2-40B4-BE49-F238E27FC236}">
                <a16:creationId xmlns:a16="http://schemas.microsoft.com/office/drawing/2014/main" id="{945688D3-A5CC-0298-1835-69EE960784EF}"/>
              </a:ext>
            </a:extLst>
          </p:cNvPr>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a:extLst>
              <a:ext uri="{FF2B5EF4-FFF2-40B4-BE49-F238E27FC236}">
                <a16:creationId xmlns:a16="http://schemas.microsoft.com/office/drawing/2014/main" id="{F2BF011E-FC6F-8E83-DFC6-70FAFCC2B546}"/>
              </a:ext>
            </a:extLst>
          </p:cNvPr>
          <p:cNvSpPr>
            <a:spLocks noGrp="1"/>
          </p:cNvSpPr>
          <p:nvPr>
            <p:ph type="sldNum" sz="quarter" idx="12"/>
          </p:nvPr>
        </p:nvSpPr>
        <p:spPr/>
        <p:txBody>
          <a:bodyPr/>
          <a:lstStyle>
            <a:lvl1pPr>
              <a:defRPr/>
            </a:lvl1pPr>
          </a:lstStyle>
          <a:p>
            <a:pPr>
              <a:defRPr/>
            </a:pPr>
            <a:fld id="{CAF4B2BC-DE96-4369-937C-90BCDB804C6B}" type="slidenum">
              <a:rPr lang="fr-FR"/>
              <a:pPr>
                <a:defRPr/>
              </a:pPr>
              <a:t>‹#›</a:t>
            </a:fld>
            <a:endParaRPr lang="fr-FR"/>
          </a:p>
        </p:txBody>
      </p:sp>
    </p:spTree>
    <p:extLst>
      <p:ext uri="{BB962C8B-B14F-4D97-AF65-F5344CB8AC3E}">
        <p14:creationId xmlns:p14="http://schemas.microsoft.com/office/powerpoint/2010/main" val="2963512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0A59E7D1-70E2-8C96-03E1-69712C9C00A4}"/>
              </a:ext>
            </a:extLst>
          </p:cNvPr>
          <p:cNvSpPr>
            <a:spLocks noGrp="1"/>
          </p:cNvSpPr>
          <p:nvPr>
            <p:ph type="dt" sz="half" idx="10"/>
          </p:nvPr>
        </p:nvSpPr>
        <p:spPr/>
        <p:txBody>
          <a:bodyPr/>
          <a:lstStyle>
            <a:lvl1pPr>
              <a:defRPr/>
            </a:lvl1pPr>
          </a:lstStyle>
          <a:p>
            <a:pPr>
              <a:defRPr/>
            </a:pPr>
            <a:fld id="{F4980FD0-6940-42B8-9B6F-58A74D11507B}" type="datetimeFigureOut">
              <a:rPr lang="fr-FR"/>
              <a:pPr>
                <a:defRPr/>
              </a:pPr>
              <a:t>02/09/2026</a:t>
            </a:fld>
            <a:endParaRPr lang="fr-FR"/>
          </a:p>
        </p:txBody>
      </p:sp>
      <p:sp>
        <p:nvSpPr>
          <p:cNvPr id="3" name="Espace réservé du pied de page 4">
            <a:extLst>
              <a:ext uri="{FF2B5EF4-FFF2-40B4-BE49-F238E27FC236}">
                <a16:creationId xmlns:a16="http://schemas.microsoft.com/office/drawing/2014/main" id="{620CF8E3-1DA2-56A7-6C7F-497E9FBF2839}"/>
              </a:ext>
            </a:extLst>
          </p:cNvPr>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a:extLst>
              <a:ext uri="{FF2B5EF4-FFF2-40B4-BE49-F238E27FC236}">
                <a16:creationId xmlns:a16="http://schemas.microsoft.com/office/drawing/2014/main" id="{9AABBFDD-2B08-9182-2DB2-BEC14D534DB7}"/>
              </a:ext>
            </a:extLst>
          </p:cNvPr>
          <p:cNvSpPr>
            <a:spLocks noGrp="1"/>
          </p:cNvSpPr>
          <p:nvPr>
            <p:ph type="sldNum" sz="quarter" idx="12"/>
          </p:nvPr>
        </p:nvSpPr>
        <p:spPr/>
        <p:txBody>
          <a:bodyPr/>
          <a:lstStyle>
            <a:lvl1pPr>
              <a:defRPr/>
            </a:lvl1pPr>
          </a:lstStyle>
          <a:p>
            <a:pPr>
              <a:defRPr/>
            </a:pPr>
            <a:fld id="{A43A4BAC-EE74-411F-BC9E-CDE31B44ACD2}" type="slidenum">
              <a:rPr lang="fr-FR"/>
              <a:pPr>
                <a:defRPr/>
              </a:pPr>
              <a:t>‹#›</a:t>
            </a:fld>
            <a:endParaRPr lang="fr-FR"/>
          </a:p>
        </p:txBody>
      </p:sp>
    </p:spTree>
    <p:extLst>
      <p:ext uri="{BB962C8B-B14F-4D97-AF65-F5344CB8AC3E}">
        <p14:creationId xmlns:p14="http://schemas.microsoft.com/office/powerpoint/2010/main" val="528615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3">
            <a:extLst>
              <a:ext uri="{FF2B5EF4-FFF2-40B4-BE49-F238E27FC236}">
                <a16:creationId xmlns:a16="http://schemas.microsoft.com/office/drawing/2014/main" id="{E33E441B-DA10-4720-59FB-0EF013613776}"/>
              </a:ext>
            </a:extLst>
          </p:cNvPr>
          <p:cNvSpPr>
            <a:spLocks noGrp="1"/>
          </p:cNvSpPr>
          <p:nvPr>
            <p:ph type="dt" sz="half" idx="10"/>
          </p:nvPr>
        </p:nvSpPr>
        <p:spPr/>
        <p:txBody>
          <a:bodyPr/>
          <a:lstStyle>
            <a:lvl1pPr>
              <a:defRPr/>
            </a:lvl1pPr>
          </a:lstStyle>
          <a:p>
            <a:pPr>
              <a:defRPr/>
            </a:pPr>
            <a:fld id="{115234B9-2CEB-493B-8D43-A73D8B83102F}" type="datetimeFigureOut">
              <a:rPr lang="fr-FR"/>
              <a:pPr>
                <a:defRPr/>
              </a:pPr>
              <a:t>02/09/2026</a:t>
            </a:fld>
            <a:endParaRPr lang="fr-FR"/>
          </a:p>
        </p:txBody>
      </p:sp>
      <p:sp>
        <p:nvSpPr>
          <p:cNvPr id="6" name="Espace réservé du pied de page 4">
            <a:extLst>
              <a:ext uri="{FF2B5EF4-FFF2-40B4-BE49-F238E27FC236}">
                <a16:creationId xmlns:a16="http://schemas.microsoft.com/office/drawing/2014/main" id="{1D3299A6-F358-00FE-E055-EAAA7F51A5C4}"/>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DCBF37A3-FF83-EC79-CB27-951624FABA45}"/>
              </a:ext>
            </a:extLst>
          </p:cNvPr>
          <p:cNvSpPr>
            <a:spLocks noGrp="1"/>
          </p:cNvSpPr>
          <p:nvPr>
            <p:ph type="sldNum" sz="quarter" idx="12"/>
          </p:nvPr>
        </p:nvSpPr>
        <p:spPr/>
        <p:txBody>
          <a:bodyPr/>
          <a:lstStyle>
            <a:lvl1pPr>
              <a:defRPr/>
            </a:lvl1pPr>
          </a:lstStyle>
          <a:p>
            <a:pPr>
              <a:defRPr/>
            </a:pPr>
            <a:fld id="{D5CDC0B1-9180-41A8-9D13-A0F05D887F6D}" type="slidenum">
              <a:rPr lang="fr-FR"/>
              <a:pPr>
                <a:defRPr/>
              </a:pPr>
              <a:t>‹#›</a:t>
            </a:fld>
            <a:endParaRPr lang="fr-FR"/>
          </a:p>
        </p:txBody>
      </p:sp>
    </p:spTree>
    <p:extLst>
      <p:ext uri="{BB962C8B-B14F-4D97-AF65-F5344CB8AC3E}">
        <p14:creationId xmlns:p14="http://schemas.microsoft.com/office/powerpoint/2010/main" val="3679059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3">
            <a:extLst>
              <a:ext uri="{FF2B5EF4-FFF2-40B4-BE49-F238E27FC236}">
                <a16:creationId xmlns:a16="http://schemas.microsoft.com/office/drawing/2014/main" id="{E80D92E0-25CD-6073-D489-EE210C236788}"/>
              </a:ext>
            </a:extLst>
          </p:cNvPr>
          <p:cNvSpPr>
            <a:spLocks noGrp="1"/>
          </p:cNvSpPr>
          <p:nvPr>
            <p:ph type="dt" sz="half" idx="10"/>
          </p:nvPr>
        </p:nvSpPr>
        <p:spPr/>
        <p:txBody>
          <a:bodyPr/>
          <a:lstStyle>
            <a:lvl1pPr>
              <a:defRPr/>
            </a:lvl1pPr>
          </a:lstStyle>
          <a:p>
            <a:pPr>
              <a:defRPr/>
            </a:pPr>
            <a:fld id="{D5E920D0-D52C-47F9-B26A-60FF9BAB2816}" type="datetimeFigureOut">
              <a:rPr lang="fr-FR"/>
              <a:pPr>
                <a:defRPr/>
              </a:pPr>
              <a:t>02/09/2026</a:t>
            </a:fld>
            <a:endParaRPr lang="fr-FR"/>
          </a:p>
        </p:txBody>
      </p:sp>
      <p:sp>
        <p:nvSpPr>
          <p:cNvPr id="6" name="Espace réservé du pied de page 4">
            <a:extLst>
              <a:ext uri="{FF2B5EF4-FFF2-40B4-BE49-F238E27FC236}">
                <a16:creationId xmlns:a16="http://schemas.microsoft.com/office/drawing/2014/main" id="{888A2D49-34DD-C2E0-435C-9A907BFCF402}"/>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0D5D204A-21D7-8A4C-39D7-114381186876}"/>
              </a:ext>
            </a:extLst>
          </p:cNvPr>
          <p:cNvSpPr>
            <a:spLocks noGrp="1"/>
          </p:cNvSpPr>
          <p:nvPr>
            <p:ph type="sldNum" sz="quarter" idx="12"/>
          </p:nvPr>
        </p:nvSpPr>
        <p:spPr/>
        <p:txBody>
          <a:bodyPr/>
          <a:lstStyle>
            <a:lvl1pPr>
              <a:defRPr/>
            </a:lvl1pPr>
          </a:lstStyle>
          <a:p>
            <a:pPr>
              <a:defRPr/>
            </a:pPr>
            <a:fld id="{9A0D97C8-848E-44D3-B912-ADC2875A5824}" type="slidenum">
              <a:rPr lang="fr-FR"/>
              <a:pPr>
                <a:defRPr/>
              </a:pPr>
              <a:t>‹#›</a:t>
            </a:fld>
            <a:endParaRPr lang="fr-FR"/>
          </a:p>
        </p:txBody>
      </p:sp>
    </p:spTree>
    <p:extLst>
      <p:ext uri="{BB962C8B-B14F-4D97-AF65-F5344CB8AC3E}">
        <p14:creationId xmlns:p14="http://schemas.microsoft.com/office/powerpoint/2010/main" val="1635870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795069FF-B3DF-1C52-34AD-F905DAE840D9}"/>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Modifiez le style du titre</a:t>
            </a:r>
          </a:p>
        </p:txBody>
      </p:sp>
      <p:sp>
        <p:nvSpPr>
          <p:cNvPr id="1027" name="Espace réservé du texte 2">
            <a:extLst>
              <a:ext uri="{FF2B5EF4-FFF2-40B4-BE49-F238E27FC236}">
                <a16:creationId xmlns:a16="http://schemas.microsoft.com/office/drawing/2014/main" id="{60FBBD45-27CE-CA27-508F-D12DB73B9D8D}"/>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Modifiez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4" name="Espace réservé de la date 3">
            <a:extLst>
              <a:ext uri="{FF2B5EF4-FFF2-40B4-BE49-F238E27FC236}">
                <a16:creationId xmlns:a16="http://schemas.microsoft.com/office/drawing/2014/main" id="{159AD2B5-85A8-1912-873E-43956E7EE2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8A3734B-CF4B-4EFC-9D64-854E031DEC72}" type="datetimeFigureOut">
              <a:rPr lang="fr-FR"/>
              <a:pPr>
                <a:defRPr/>
              </a:pPr>
              <a:t>02/09/2026</a:t>
            </a:fld>
            <a:endParaRPr lang="fr-FR"/>
          </a:p>
        </p:txBody>
      </p:sp>
      <p:sp>
        <p:nvSpPr>
          <p:cNvPr id="5" name="Espace réservé du pied de page 4">
            <a:extLst>
              <a:ext uri="{FF2B5EF4-FFF2-40B4-BE49-F238E27FC236}">
                <a16:creationId xmlns:a16="http://schemas.microsoft.com/office/drawing/2014/main" id="{AC8EDCB2-2B07-6BD7-5AED-4257A3423F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fr-FR"/>
          </a:p>
        </p:txBody>
      </p:sp>
      <p:sp>
        <p:nvSpPr>
          <p:cNvPr id="6" name="Espace réservé du numéro de diapositive 5">
            <a:extLst>
              <a:ext uri="{FF2B5EF4-FFF2-40B4-BE49-F238E27FC236}">
                <a16:creationId xmlns:a16="http://schemas.microsoft.com/office/drawing/2014/main" id="{8F903485-8F78-2FFB-3540-8B233E7947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A428127-31AB-42B7-9C23-0A23885617EF}"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a:extLst>
              <a:ext uri="{FF2B5EF4-FFF2-40B4-BE49-F238E27FC236}">
                <a16:creationId xmlns:a16="http://schemas.microsoft.com/office/drawing/2014/main" id="{0357CF2B-D20B-3C70-F5C2-1FADBCFACBF8}"/>
              </a:ext>
            </a:extLst>
          </p:cNvPr>
          <p:cNvSpPr>
            <a:spLocks noChangeArrowheads="1"/>
          </p:cNvSpPr>
          <p:nvPr/>
        </p:nvSpPr>
        <p:spPr bwMode="auto">
          <a:xfrm>
            <a:off x="698500" y="4598988"/>
            <a:ext cx="1149350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fr-FR" altLang="en-US" b="1">
                <a:latin typeface="Cambria" panose="02040503050406030204" pitchFamily="18" charset="0"/>
                <a:ea typeface="Cambria" panose="02040503050406030204" pitchFamily="18" charset="0"/>
                <a:cs typeface="Cambria" panose="02040503050406030204" pitchFamily="18" charset="0"/>
              </a:rPr>
              <a:t>ATELIER D’ECHANGES ET DE FORMATION   DES LEADERS SYNDICAUX </a:t>
            </a:r>
            <a:br>
              <a:rPr lang="fr-FR" altLang="en-US">
                <a:latin typeface="Cambria" panose="02040503050406030204" pitchFamily="18" charset="0"/>
                <a:ea typeface="Cambria" panose="02040503050406030204" pitchFamily="18" charset="0"/>
                <a:cs typeface="Cambria" panose="02040503050406030204" pitchFamily="18" charset="0"/>
              </a:rPr>
            </a:br>
            <a:r>
              <a:rPr lang="fr-FR" altLang="en-US" b="1">
                <a:latin typeface="Cambria" panose="02040503050406030204" pitchFamily="18" charset="0"/>
                <a:ea typeface="Cambria" panose="02040503050406030204" pitchFamily="18" charset="0"/>
                <a:cs typeface="Cambria" panose="02040503050406030204" pitchFamily="18" charset="0"/>
              </a:rPr>
              <a:t>SUR L’OPERATIONNALISATION DES MESURES </a:t>
            </a:r>
            <a:br>
              <a:rPr lang="fr-FR" altLang="en-US">
                <a:latin typeface="Cambria" panose="02040503050406030204" pitchFamily="18" charset="0"/>
                <a:ea typeface="Cambria" panose="02040503050406030204" pitchFamily="18" charset="0"/>
                <a:cs typeface="Cambria" panose="02040503050406030204" pitchFamily="18" charset="0"/>
              </a:rPr>
            </a:br>
            <a:r>
              <a:rPr lang="fr-FR" altLang="en-US" b="1">
                <a:latin typeface="Cambria" panose="02040503050406030204" pitchFamily="18" charset="0"/>
                <a:ea typeface="Cambria" panose="02040503050406030204" pitchFamily="18" charset="0"/>
                <a:cs typeface="Cambria" panose="02040503050406030204" pitchFamily="18" charset="0"/>
              </a:rPr>
              <a:t>DE SANTE ET SECURITE AU TRAVAIL (SST)</a:t>
            </a:r>
            <a:br>
              <a:rPr lang="fr-FR" altLang="en-US">
                <a:latin typeface="Cambria" panose="02040503050406030204" pitchFamily="18" charset="0"/>
                <a:ea typeface="Cambria" panose="02040503050406030204" pitchFamily="18" charset="0"/>
                <a:cs typeface="Cambria" panose="02040503050406030204" pitchFamily="18" charset="0"/>
              </a:rPr>
            </a:br>
            <a:r>
              <a:rPr lang="fr-FR" altLang="en-US" b="1">
                <a:latin typeface="Cambria" panose="02040503050406030204" pitchFamily="18" charset="0"/>
                <a:ea typeface="Cambria" panose="02040503050406030204" pitchFamily="18" charset="0"/>
                <a:cs typeface="Cambria" panose="02040503050406030204" pitchFamily="18" charset="0"/>
              </a:rPr>
              <a:t> AVEC APPROCHE ZERO DECHET  </a:t>
            </a:r>
            <a:br>
              <a:rPr lang="fr-FR" altLang="en-US">
                <a:latin typeface="Cambria" panose="02040503050406030204" pitchFamily="18" charset="0"/>
                <a:ea typeface="Cambria" panose="02040503050406030204" pitchFamily="18" charset="0"/>
                <a:cs typeface="Cambria" panose="02040503050406030204" pitchFamily="18" charset="0"/>
              </a:rPr>
            </a:br>
            <a:r>
              <a:rPr lang="fr-FR" altLang="en-US" b="1">
                <a:latin typeface="Cambria" panose="02040503050406030204" pitchFamily="18" charset="0"/>
                <a:ea typeface="Cambria" panose="02040503050406030204" pitchFamily="18" charset="0"/>
                <a:cs typeface="Cambria" panose="02040503050406030204" pitchFamily="18" charset="0"/>
              </a:rPr>
              <a:t>DANS LA VILLE DE  BUJUMBURA</a:t>
            </a:r>
          </a:p>
          <a:p>
            <a:pPr algn="ctr" eaLnBrk="1" hangingPunct="1"/>
            <a:r>
              <a:rPr lang="fr-FR" altLang="en-US" b="1">
                <a:latin typeface="Cambria" panose="02040503050406030204" pitchFamily="18" charset="0"/>
                <a:ea typeface="Cambria" panose="02040503050406030204" pitchFamily="18" charset="0"/>
                <a:cs typeface="Cambria" panose="02040503050406030204" pitchFamily="18" charset="0"/>
              </a:rPr>
              <a:t> </a:t>
            </a:r>
          </a:p>
          <a:p>
            <a:pPr algn="ctr" eaLnBrk="1" hangingPunct="1"/>
            <a:r>
              <a:rPr lang="fr-FR" altLang="en-US" sz="1400" b="1">
                <a:latin typeface="Cambria" panose="02040503050406030204" pitchFamily="18" charset="0"/>
                <a:ea typeface="Cambria" panose="02040503050406030204" pitchFamily="18" charset="0"/>
                <a:cs typeface="Cambria" panose="02040503050406030204" pitchFamily="18" charset="0"/>
              </a:rPr>
              <a:t>PAR  </a:t>
            </a:r>
          </a:p>
          <a:p>
            <a:pPr algn="ctr" eaLnBrk="1" hangingPunct="1"/>
            <a:r>
              <a:rPr lang="fr-FR" altLang="en-US" sz="1400" b="1">
                <a:latin typeface="Cambria" panose="02040503050406030204" pitchFamily="18" charset="0"/>
                <a:ea typeface="Cambria" panose="02040503050406030204" pitchFamily="18" charset="0"/>
                <a:cs typeface="Cambria" panose="02040503050406030204" pitchFamily="18" charset="0"/>
              </a:rPr>
              <a:t>NISHIMWE Authentique </a:t>
            </a:r>
          </a:p>
          <a:p>
            <a:pPr algn="ctr" eaLnBrk="1" hangingPunct="1"/>
            <a:r>
              <a:rPr lang="fr-FR" altLang="en-US" sz="1400" b="1">
                <a:latin typeface="Cambria" panose="02040503050406030204" pitchFamily="18" charset="0"/>
                <a:ea typeface="Cambria" panose="02040503050406030204" pitchFamily="18" charset="0"/>
                <a:cs typeface="Cambria" panose="02040503050406030204" pitchFamily="18" charset="0"/>
              </a:rPr>
              <a:t>&amp;</a:t>
            </a:r>
          </a:p>
          <a:p>
            <a:pPr algn="ctr" eaLnBrk="1" hangingPunct="1"/>
            <a:r>
              <a:rPr lang="fr-FR" altLang="en-US" sz="1400" b="1">
                <a:latin typeface="Cambria" panose="02040503050406030204" pitchFamily="18" charset="0"/>
                <a:ea typeface="Cambria" panose="02040503050406030204" pitchFamily="18" charset="0"/>
                <a:cs typeface="Cambria" panose="02040503050406030204" pitchFamily="18" charset="0"/>
              </a:rPr>
              <a:t>BAHENDA Damien </a:t>
            </a:r>
          </a:p>
          <a:p>
            <a:pPr algn="ctr" eaLnBrk="1" hangingPunct="1"/>
            <a:endParaRPr lang="fr-FR" altLang="en-US" b="1">
              <a:latin typeface="Cambria" panose="02040503050406030204" pitchFamily="18" charset="0"/>
              <a:ea typeface="Cambria" panose="02040503050406030204" pitchFamily="18" charset="0"/>
              <a:cs typeface="Cambria" panose="02040503050406030204" pitchFamily="18" charset="0"/>
            </a:endParaRPr>
          </a:p>
          <a:p>
            <a:pPr algn="ctr" eaLnBrk="1" hangingPunct="1"/>
            <a:r>
              <a:rPr lang="fr-FR" altLang="en-US" b="1">
                <a:latin typeface="Cambria" panose="02040503050406030204" pitchFamily="18" charset="0"/>
                <a:ea typeface="Cambria" panose="02040503050406030204" pitchFamily="18" charset="0"/>
                <a:cs typeface="Cambria" panose="02040503050406030204" pitchFamily="18" charset="0"/>
              </a:rPr>
              <a:t>BUJUMBURA-BURUNDI                     01 AVRIL                            2026</a:t>
            </a:r>
            <a:endParaRPr lang="fr-FR" altLang="en-US"/>
          </a:p>
        </p:txBody>
      </p:sp>
      <p:pic>
        <p:nvPicPr>
          <p:cNvPr id="2051" name="Image 4">
            <a:extLst>
              <a:ext uri="{FF2B5EF4-FFF2-40B4-BE49-F238E27FC236}">
                <a16:creationId xmlns:a16="http://schemas.microsoft.com/office/drawing/2014/main" id="{C1BF065D-E02A-F7B4-6D6E-CAA2AD4E15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9738" y="-134938"/>
            <a:ext cx="5780087" cy="170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Image 1">
            <a:extLst>
              <a:ext uri="{FF2B5EF4-FFF2-40B4-BE49-F238E27FC236}">
                <a16:creationId xmlns:a16="http://schemas.microsoft.com/office/drawing/2014/main" id="{9E64C02B-3864-95CA-F1E4-78C0A68A34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3638" y="1701800"/>
            <a:ext cx="6872287" cy="289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re 1">
            <a:extLst>
              <a:ext uri="{FF2B5EF4-FFF2-40B4-BE49-F238E27FC236}">
                <a16:creationId xmlns:a16="http://schemas.microsoft.com/office/drawing/2014/main" id="{FC195529-66AF-0B98-6358-0E75F044FE45}"/>
              </a:ext>
            </a:extLst>
          </p:cNvPr>
          <p:cNvSpPr>
            <a:spLocks noGrp="1" noChangeArrowheads="1"/>
          </p:cNvSpPr>
          <p:nvPr>
            <p:ph type="title"/>
          </p:nvPr>
        </p:nvSpPr>
        <p:spPr/>
        <p:txBody>
          <a:bodyPr/>
          <a:lstStyle/>
          <a:p>
            <a:pPr algn="ctr"/>
            <a:r>
              <a:rPr lang="fr-FR" altLang="en-US" sz="3200" b="1">
                <a:latin typeface="Cambria" panose="02040503050406030204" pitchFamily="18" charset="0"/>
                <a:ea typeface="Cambria" panose="02040503050406030204" pitchFamily="18" charset="0"/>
                <a:cs typeface="Cambria" panose="02040503050406030204" pitchFamily="18" charset="0"/>
              </a:rPr>
              <a:t>8. RISQUES MAÎTRISÉS PROGRESSIVEMENT</a:t>
            </a: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11267" name="Espace réservé du contenu 2">
            <a:extLst>
              <a:ext uri="{FF2B5EF4-FFF2-40B4-BE49-F238E27FC236}">
                <a16:creationId xmlns:a16="http://schemas.microsoft.com/office/drawing/2014/main" id="{70ABDA30-B0C8-DD79-002A-366A3372D24D}"/>
              </a:ext>
            </a:extLst>
          </p:cNvPr>
          <p:cNvSpPr>
            <a:spLocks noGrp="1" noChangeArrowheads="1"/>
          </p:cNvSpPr>
          <p:nvPr>
            <p:ph idx="1"/>
          </p:nvPr>
        </p:nvSpPr>
        <p:spPr>
          <a:xfrm>
            <a:off x="2511425" y="1825625"/>
            <a:ext cx="6238875" cy="4351338"/>
          </a:xfrm>
        </p:spPr>
        <p:txBody>
          <a:bodyPr/>
          <a:lstStyle/>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Travail manuel (port de charges) </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Exposition modérée à la poussière </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Bruit léger à modéré </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Activités en plein air (chaleur, pluie) </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Utilisation d’outils simples</a:t>
            </a:r>
          </a:p>
          <a:p>
            <a:pPr>
              <a:buFont typeface="Wingdings" panose="05000000000000000000" pitchFamily="2" charset="2"/>
              <a:buChar char="§"/>
            </a:pPr>
            <a:endParaRPr lang="fr-FR" altLang="en-US">
              <a:latin typeface="Cambria" panose="02040503050406030204" pitchFamily="18" charset="0"/>
              <a:ea typeface="Cambria" panose="02040503050406030204" pitchFamily="18" charset="0"/>
              <a:cs typeface="Cambria" panose="020405030504060302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8D9483-137B-424C-7AFB-6FE8CD488527}"/>
              </a:ext>
            </a:extLst>
          </p:cNvPr>
          <p:cNvSpPr>
            <a:spLocks noGrp="1"/>
          </p:cNvSpPr>
          <p:nvPr>
            <p:ph type="title"/>
          </p:nvPr>
        </p:nvSpPr>
        <p:spPr>
          <a:xfrm>
            <a:off x="207963" y="0"/>
            <a:ext cx="11984037" cy="984250"/>
          </a:xfrm>
        </p:spPr>
        <p:txBody>
          <a:bodyPr rtlCol="0">
            <a:normAutofit fontScale="90000"/>
          </a:bodyPr>
          <a:lstStyle/>
          <a:p>
            <a:pPr algn="ctr" fontAlgn="auto">
              <a:spcAft>
                <a:spcPts val="0"/>
              </a:spcAft>
              <a:defRPr/>
            </a:pPr>
            <a:r>
              <a:rPr lang="fr-FR" dirty="0">
                <a:latin typeface="Cambria" panose="02040503050406030204" pitchFamily="18" charset="0"/>
                <a:ea typeface="Cambria" panose="02040503050406030204" pitchFamily="18" charset="0"/>
              </a:rPr>
              <a:t>9. Risques modérés à réduire, maintenir et encadrer </a:t>
            </a:r>
            <a:br>
              <a:rPr lang="fr-FR" dirty="0">
                <a:latin typeface="Cambria" panose="02040503050406030204" pitchFamily="18" charset="0"/>
                <a:ea typeface="Cambria" panose="02040503050406030204" pitchFamily="18" charset="0"/>
              </a:rPr>
            </a:br>
            <a:endParaRPr lang="fr-FR" dirty="0">
              <a:latin typeface="Cambria" panose="02040503050406030204" pitchFamily="18" charset="0"/>
              <a:ea typeface="Cambria" panose="02040503050406030204" pitchFamily="18" charset="0"/>
            </a:endParaRPr>
          </a:p>
        </p:txBody>
      </p:sp>
      <p:sp>
        <p:nvSpPr>
          <p:cNvPr id="3" name="Espace réservé du contenu 2">
            <a:extLst>
              <a:ext uri="{FF2B5EF4-FFF2-40B4-BE49-F238E27FC236}">
                <a16:creationId xmlns:a16="http://schemas.microsoft.com/office/drawing/2014/main" id="{E6FEECA8-B181-267A-B2D4-BA3EB9D77167}"/>
              </a:ext>
            </a:extLst>
          </p:cNvPr>
          <p:cNvSpPr>
            <a:spLocks noGrp="1"/>
          </p:cNvSpPr>
          <p:nvPr>
            <p:ph idx="1"/>
          </p:nvPr>
        </p:nvSpPr>
        <p:spPr>
          <a:xfrm>
            <a:off x="1168400" y="1203325"/>
            <a:ext cx="8207375" cy="4973638"/>
          </a:xfrm>
        </p:spPr>
        <p:txBody>
          <a:bodyPr rtlCol="0">
            <a:normAutofit fontScale="85000" lnSpcReduction="20000"/>
          </a:bodyPr>
          <a:lstStyle/>
          <a:p>
            <a:pPr marL="0" indent="0" fontAlgn="auto">
              <a:spcAft>
                <a:spcPts val="0"/>
              </a:spcAft>
              <a:buFont typeface="Arial" panose="020B0604020202020204" pitchFamily="34" charset="0"/>
              <a:buNone/>
              <a:defRPr/>
            </a:pPr>
            <a:r>
              <a:rPr lang="fr-FR" b="1" dirty="0">
                <a:latin typeface="Cambria" panose="02040503050406030204" pitchFamily="18" charset="0"/>
                <a:ea typeface="Cambria" panose="02040503050406030204" pitchFamily="18" charset="0"/>
              </a:rPr>
              <a:t>Risques modérés à réduire</a:t>
            </a:r>
            <a:endParaRPr lang="fr-FR" b="1" dirty="0"/>
          </a:p>
          <a:p>
            <a:pPr fontAlgn="auto">
              <a:spcAft>
                <a:spcPts val="0"/>
              </a:spcAft>
              <a:buFont typeface="Wingdings" panose="05000000000000000000" pitchFamily="2" charset="2"/>
              <a:buChar char="§"/>
              <a:defRPr/>
            </a:pPr>
            <a:r>
              <a:rPr lang="fr-FR" dirty="0"/>
              <a:t>Mauvaises postures </a:t>
            </a:r>
          </a:p>
          <a:p>
            <a:pPr fontAlgn="auto">
              <a:spcAft>
                <a:spcPts val="0"/>
              </a:spcAft>
              <a:buFont typeface="Wingdings" panose="05000000000000000000" pitchFamily="2" charset="2"/>
              <a:buChar char="§"/>
              <a:defRPr/>
            </a:pPr>
            <a:r>
              <a:rPr lang="fr-FR" dirty="0"/>
              <a:t>Désordre et encombrement </a:t>
            </a:r>
          </a:p>
          <a:p>
            <a:pPr fontAlgn="auto">
              <a:spcAft>
                <a:spcPts val="0"/>
              </a:spcAft>
              <a:buFont typeface="Wingdings" panose="05000000000000000000" pitchFamily="2" charset="2"/>
              <a:buChar char="§"/>
              <a:defRPr/>
            </a:pPr>
            <a:r>
              <a:rPr lang="fr-FR" dirty="0"/>
              <a:t>Pollution locale </a:t>
            </a:r>
          </a:p>
          <a:p>
            <a:pPr marL="0" indent="0" fontAlgn="auto">
              <a:spcAft>
                <a:spcPts val="0"/>
              </a:spcAft>
              <a:buFont typeface="Arial" panose="020B0604020202020204" pitchFamily="34" charset="0"/>
              <a:buNone/>
              <a:defRPr/>
            </a:pPr>
            <a:r>
              <a:rPr lang="fr-FR" b="1" dirty="0"/>
              <a:t>Risques à maintenir (réalité du secteur informel)</a:t>
            </a:r>
            <a:endParaRPr lang="fr-FR" dirty="0"/>
          </a:p>
          <a:p>
            <a:pPr fontAlgn="auto">
              <a:spcAft>
                <a:spcPts val="0"/>
              </a:spcAft>
              <a:buFont typeface="Wingdings" panose="05000000000000000000" pitchFamily="2" charset="2"/>
              <a:buChar char="§"/>
              <a:defRPr/>
            </a:pPr>
            <a:r>
              <a:rPr lang="fr-FR" dirty="0"/>
              <a:t>Dans le secteur informel, certains risques ne peuvent pas être supprimés immédiatement.</a:t>
            </a:r>
          </a:p>
          <a:p>
            <a:pPr marL="0" indent="0" fontAlgn="auto">
              <a:spcAft>
                <a:spcPts val="0"/>
              </a:spcAft>
              <a:buFont typeface="Arial" panose="020B0604020202020204" pitchFamily="34" charset="0"/>
              <a:buNone/>
              <a:defRPr/>
            </a:pPr>
            <a:r>
              <a:rPr lang="fr-FR" b="1" dirty="0"/>
              <a:t>Risques à maintenir mais à encadrer :</a:t>
            </a:r>
            <a:endParaRPr lang="fr-FR" dirty="0"/>
          </a:p>
          <a:p>
            <a:pPr fontAlgn="auto">
              <a:spcAft>
                <a:spcPts val="0"/>
              </a:spcAft>
              <a:buFont typeface="Wingdings" panose="05000000000000000000" pitchFamily="2" charset="2"/>
              <a:buChar char="§"/>
              <a:defRPr/>
            </a:pPr>
            <a:r>
              <a:rPr lang="fr-FR" dirty="0"/>
              <a:t>Port de charges (travail manuel) </a:t>
            </a:r>
          </a:p>
          <a:p>
            <a:pPr fontAlgn="auto">
              <a:spcAft>
                <a:spcPts val="0"/>
              </a:spcAft>
              <a:buFont typeface="Wingdings" panose="05000000000000000000" pitchFamily="2" charset="2"/>
              <a:buChar char="§"/>
              <a:defRPr/>
            </a:pPr>
            <a:r>
              <a:rPr lang="fr-FR" dirty="0"/>
              <a:t>Exposition à la poussière </a:t>
            </a:r>
          </a:p>
          <a:p>
            <a:pPr fontAlgn="auto">
              <a:spcAft>
                <a:spcPts val="0"/>
              </a:spcAft>
              <a:buFont typeface="Wingdings" panose="05000000000000000000" pitchFamily="2" charset="2"/>
              <a:buChar char="§"/>
              <a:defRPr/>
            </a:pPr>
            <a:r>
              <a:rPr lang="fr-FR" dirty="0"/>
              <a:t>Travail en plein air (chaleur, pluie) </a:t>
            </a:r>
          </a:p>
          <a:p>
            <a:pPr fontAlgn="auto">
              <a:spcAft>
                <a:spcPts val="0"/>
              </a:spcAft>
              <a:buFont typeface="Wingdings" panose="05000000000000000000" pitchFamily="2" charset="2"/>
              <a:buChar char="§"/>
              <a:defRPr/>
            </a:pPr>
            <a:r>
              <a:rPr lang="fr-FR" dirty="0"/>
              <a:t>Bruit modéré </a:t>
            </a:r>
          </a:p>
          <a:p>
            <a:pPr fontAlgn="auto">
              <a:spcAft>
                <a:spcPts val="0"/>
              </a:spcAft>
              <a:buFont typeface="Wingdings" panose="05000000000000000000" pitchFamily="2" charset="2"/>
              <a:buChar char="§"/>
              <a:defRPr/>
            </a:pPr>
            <a:r>
              <a:rPr lang="fr-FR" dirty="0"/>
              <a:t>Utilisation d’outils simples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947722-6090-B473-A1C7-1B2F9BB18200}"/>
              </a:ext>
            </a:extLst>
          </p:cNvPr>
          <p:cNvSpPr>
            <a:spLocks noGrp="1"/>
          </p:cNvSpPr>
          <p:nvPr>
            <p:ph type="title"/>
          </p:nvPr>
        </p:nvSpPr>
        <p:spPr>
          <a:xfrm>
            <a:off x="671513" y="0"/>
            <a:ext cx="10682287" cy="1690688"/>
          </a:xfrm>
        </p:spPr>
        <p:txBody>
          <a:bodyPr rtlCol="0">
            <a:normAutofit fontScale="90000"/>
          </a:bodyPr>
          <a:lstStyle/>
          <a:p>
            <a:pPr fontAlgn="auto">
              <a:spcAft>
                <a:spcPts val="0"/>
              </a:spcAft>
              <a:defRPr/>
            </a:pPr>
            <a:r>
              <a:rPr lang="fr-FR" b="1" dirty="0"/>
              <a:t>10. Gestion des risques (approche progressive et réaliste)</a:t>
            </a:r>
            <a:br>
              <a:rPr lang="fr-FR" b="1" dirty="0"/>
            </a:br>
            <a:endParaRPr lang="fr-FR" b="1" dirty="0"/>
          </a:p>
        </p:txBody>
      </p:sp>
      <p:sp>
        <p:nvSpPr>
          <p:cNvPr id="3" name="Espace réservé du contenu 2">
            <a:extLst>
              <a:ext uri="{FF2B5EF4-FFF2-40B4-BE49-F238E27FC236}">
                <a16:creationId xmlns:a16="http://schemas.microsoft.com/office/drawing/2014/main" id="{CAC6ED54-FBC3-2F4D-BD5C-29909039FAD4}"/>
              </a:ext>
            </a:extLst>
          </p:cNvPr>
          <p:cNvSpPr>
            <a:spLocks noGrp="1"/>
          </p:cNvSpPr>
          <p:nvPr>
            <p:ph sz="half" idx="1"/>
          </p:nvPr>
        </p:nvSpPr>
        <p:spPr/>
        <p:txBody>
          <a:bodyPr rtlCol="0">
            <a:normAutofit fontScale="77500" lnSpcReduction="20000"/>
          </a:bodyPr>
          <a:lstStyle/>
          <a:p>
            <a:pPr marL="0" indent="0" fontAlgn="auto">
              <a:spcAft>
                <a:spcPts val="0"/>
              </a:spcAft>
              <a:buFont typeface="Arial" panose="020B0604020202020204" pitchFamily="34" charset="0"/>
              <a:buNone/>
              <a:defRPr/>
            </a:pPr>
            <a:endParaRPr lang="fr-FR" dirty="0"/>
          </a:p>
          <a:p>
            <a:pPr fontAlgn="auto">
              <a:spcAft>
                <a:spcPts val="0"/>
              </a:spcAft>
              <a:defRPr/>
            </a:pPr>
            <a:r>
              <a:rPr lang="fr-FR" b="1" dirty="0"/>
              <a:t>1. Éliminer les risques (si possible)</a:t>
            </a:r>
            <a:endParaRPr lang="fr-FR" dirty="0"/>
          </a:p>
          <a:p>
            <a:pPr fontAlgn="auto">
              <a:spcAft>
                <a:spcPts val="0"/>
              </a:spcAft>
              <a:defRPr/>
            </a:pPr>
            <a:r>
              <a:rPr lang="fr-FR" dirty="0"/>
              <a:t>Supprimer les déchets dangereux </a:t>
            </a:r>
          </a:p>
          <a:p>
            <a:pPr fontAlgn="auto">
              <a:spcAft>
                <a:spcPts val="0"/>
              </a:spcAft>
              <a:defRPr/>
            </a:pPr>
            <a:r>
              <a:rPr lang="fr-FR" dirty="0"/>
              <a:t>Remplacer les produits toxiques </a:t>
            </a:r>
          </a:p>
          <a:p>
            <a:pPr fontAlgn="auto">
              <a:spcAft>
                <a:spcPts val="0"/>
              </a:spcAft>
              <a:defRPr/>
            </a:pPr>
            <a:r>
              <a:rPr lang="fr-FR" b="1" dirty="0"/>
              <a:t> 2. Réduire les risques</a:t>
            </a:r>
            <a:endParaRPr lang="fr-FR" dirty="0"/>
          </a:p>
          <a:p>
            <a:pPr fontAlgn="auto">
              <a:spcAft>
                <a:spcPts val="0"/>
              </a:spcAft>
              <a:defRPr/>
            </a:pPr>
            <a:r>
              <a:rPr lang="fr-FR" dirty="0"/>
              <a:t>Organiser les espaces de travail </a:t>
            </a:r>
          </a:p>
          <a:p>
            <a:pPr fontAlgn="auto">
              <a:spcAft>
                <a:spcPts val="0"/>
              </a:spcAft>
              <a:defRPr/>
            </a:pPr>
            <a:r>
              <a:rPr lang="fr-FR" dirty="0"/>
              <a:t>Limiter l’exposition aux dangers </a:t>
            </a:r>
          </a:p>
          <a:p>
            <a:pPr fontAlgn="auto">
              <a:spcAft>
                <a:spcPts val="0"/>
              </a:spcAft>
              <a:defRPr/>
            </a:pPr>
            <a:r>
              <a:rPr lang="fr-FR" b="1" dirty="0"/>
              <a:t> 3. Mettre en place des protections collectives</a:t>
            </a:r>
            <a:endParaRPr lang="fr-FR" dirty="0"/>
          </a:p>
          <a:p>
            <a:pPr fontAlgn="auto">
              <a:spcAft>
                <a:spcPts val="0"/>
              </a:spcAft>
              <a:defRPr/>
            </a:pPr>
            <a:r>
              <a:rPr lang="fr-FR" dirty="0"/>
              <a:t>Zones de tri des déchets </a:t>
            </a:r>
          </a:p>
          <a:p>
            <a:pPr fontAlgn="auto">
              <a:spcAft>
                <a:spcPts val="0"/>
              </a:spcAft>
              <a:defRPr/>
            </a:pPr>
            <a:r>
              <a:rPr lang="fr-FR" dirty="0"/>
              <a:t>Aménagement des espaces </a:t>
            </a:r>
          </a:p>
          <a:p>
            <a:pPr fontAlgn="auto">
              <a:spcAft>
                <a:spcPts val="0"/>
              </a:spcAft>
              <a:defRPr/>
            </a:pPr>
            <a:r>
              <a:rPr lang="fr-FR" dirty="0"/>
              <a:t>Ventilation naturelle </a:t>
            </a:r>
          </a:p>
          <a:p>
            <a:pPr marL="0" indent="0" fontAlgn="auto">
              <a:spcAft>
                <a:spcPts val="0"/>
              </a:spcAft>
              <a:buFont typeface="Arial" panose="020B0604020202020204" pitchFamily="34" charset="0"/>
              <a:buNone/>
              <a:defRPr/>
            </a:pPr>
            <a:endParaRPr lang="fr-FR" dirty="0"/>
          </a:p>
        </p:txBody>
      </p:sp>
      <p:sp>
        <p:nvSpPr>
          <p:cNvPr id="4" name="Espace réservé du contenu 3">
            <a:extLst>
              <a:ext uri="{FF2B5EF4-FFF2-40B4-BE49-F238E27FC236}">
                <a16:creationId xmlns:a16="http://schemas.microsoft.com/office/drawing/2014/main" id="{68F017D9-35B6-C7FA-7FE2-1B732C3C3074}"/>
              </a:ext>
            </a:extLst>
          </p:cNvPr>
          <p:cNvSpPr>
            <a:spLocks noGrp="1"/>
          </p:cNvSpPr>
          <p:nvPr>
            <p:ph sz="half" idx="2"/>
          </p:nvPr>
        </p:nvSpPr>
        <p:spPr/>
        <p:txBody>
          <a:bodyPr rtlCol="0">
            <a:normAutofit fontScale="77500" lnSpcReduction="20000"/>
          </a:bodyPr>
          <a:lstStyle/>
          <a:p>
            <a:pPr fontAlgn="auto">
              <a:spcAft>
                <a:spcPts val="0"/>
              </a:spcAft>
              <a:defRPr/>
            </a:pPr>
            <a:r>
              <a:rPr lang="fr-FR" b="1" dirty="0"/>
              <a:t>4. Utiliser les équipements de protection individuelle</a:t>
            </a:r>
            <a:endParaRPr lang="fr-FR" dirty="0"/>
          </a:p>
          <a:p>
            <a:pPr fontAlgn="auto">
              <a:spcAft>
                <a:spcPts val="0"/>
              </a:spcAft>
              <a:defRPr/>
            </a:pPr>
            <a:r>
              <a:rPr lang="fr-FR" dirty="0"/>
              <a:t>Gants </a:t>
            </a:r>
          </a:p>
          <a:p>
            <a:pPr fontAlgn="auto">
              <a:spcAft>
                <a:spcPts val="0"/>
              </a:spcAft>
              <a:defRPr/>
            </a:pPr>
            <a:r>
              <a:rPr lang="fr-FR" dirty="0"/>
              <a:t>Bottes </a:t>
            </a:r>
          </a:p>
          <a:p>
            <a:pPr fontAlgn="auto">
              <a:spcAft>
                <a:spcPts val="0"/>
              </a:spcAft>
              <a:defRPr/>
            </a:pPr>
            <a:r>
              <a:rPr lang="fr-FR" dirty="0"/>
              <a:t>Masques simples </a:t>
            </a:r>
          </a:p>
          <a:p>
            <a:pPr fontAlgn="auto">
              <a:spcAft>
                <a:spcPts val="0"/>
              </a:spcAft>
              <a:defRPr/>
            </a:pPr>
            <a:r>
              <a:rPr lang="fr-FR" dirty="0"/>
              <a:t> Ces mesures doivent rester </a:t>
            </a:r>
            <a:r>
              <a:rPr lang="fr-FR" b="1" dirty="0"/>
              <a:t>simples, accessibles et adaptées</a:t>
            </a:r>
            <a:r>
              <a:rPr lang="fr-FR" dirty="0"/>
              <a:t> au secteur informe</a:t>
            </a:r>
          </a:p>
          <a:p>
            <a:pPr fontAlgn="auto">
              <a:spcAft>
                <a:spcPts val="0"/>
              </a:spcAft>
              <a:defRPr/>
            </a:pP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a:extLst>
              <a:ext uri="{FF2B5EF4-FFF2-40B4-BE49-F238E27FC236}">
                <a16:creationId xmlns:a16="http://schemas.microsoft.com/office/drawing/2014/main" id="{288977C7-4BE7-3E9B-64D9-90117EE71A13}"/>
              </a:ext>
            </a:extLst>
          </p:cNvPr>
          <p:cNvSpPr>
            <a:spLocks noGrp="1" noChangeArrowheads="1"/>
          </p:cNvSpPr>
          <p:nvPr>
            <p:ph type="title"/>
          </p:nvPr>
        </p:nvSpPr>
        <p:spPr/>
        <p:txBody>
          <a:bodyPr/>
          <a:lstStyle/>
          <a:p>
            <a:r>
              <a:rPr lang="fr-FR" altLang="en-US" b="1">
                <a:latin typeface="Cambria" panose="02040503050406030204" pitchFamily="18" charset="0"/>
                <a:ea typeface="Cambria" panose="02040503050406030204" pitchFamily="18" charset="0"/>
                <a:cs typeface="Cambria" panose="02040503050406030204" pitchFamily="18" charset="0"/>
              </a:rPr>
              <a:t>11. Intégration de l’approche zéro déchet</a:t>
            </a:r>
            <a:endParaRPr lang="fr-FR" altLang="en-US">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495377BE-52C8-684A-1FBC-2B8C4EF551B7}"/>
              </a:ext>
            </a:extLst>
          </p:cNvPr>
          <p:cNvSpPr>
            <a:spLocks noGrp="1"/>
          </p:cNvSpPr>
          <p:nvPr>
            <p:ph idx="1"/>
          </p:nvPr>
        </p:nvSpPr>
        <p:spPr/>
        <p:txBody>
          <a:bodyPr rtlCol="0">
            <a:normAutofit/>
          </a:bodyPr>
          <a:lstStyle/>
          <a:p>
            <a:pPr marL="0" indent="0" fontAlgn="auto">
              <a:spcAft>
                <a:spcPts val="0"/>
              </a:spcAft>
              <a:buFont typeface="Arial" panose="020B0604020202020204" pitchFamily="34" charset="0"/>
              <a:buNone/>
              <a:defRPr/>
            </a:pPr>
            <a:r>
              <a:rPr lang="fr-FR" dirty="0"/>
              <a:t>L’approche zéro déchet constitue un levier important pour la prévention des risques.</a:t>
            </a:r>
          </a:p>
          <a:p>
            <a:pPr fontAlgn="auto">
              <a:spcAft>
                <a:spcPts val="0"/>
              </a:spcAft>
              <a:defRPr/>
            </a:pPr>
            <a:r>
              <a:rPr lang="fr-FR" b="1" dirty="0"/>
              <a:t>Principe des 5R :</a:t>
            </a:r>
            <a:endParaRPr lang="fr-FR" dirty="0"/>
          </a:p>
          <a:p>
            <a:pPr fontAlgn="auto">
              <a:spcAft>
                <a:spcPts val="0"/>
              </a:spcAft>
              <a:buFont typeface="Wingdings" panose="05000000000000000000" pitchFamily="2" charset="2"/>
              <a:buChar char="§"/>
              <a:defRPr/>
            </a:pPr>
            <a:r>
              <a:rPr lang="fr-FR" dirty="0"/>
              <a:t>Refuser </a:t>
            </a:r>
          </a:p>
          <a:p>
            <a:pPr fontAlgn="auto">
              <a:spcAft>
                <a:spcPts val="0"/>
              </a:spcAft>
              <a:buFont typeface="Wingdings" panose="05000000000000000000" pitchFamily="2" charset="2"/>
              <a:buChar char="§"/>
              <a:defRPr/>
            </a:pPr>
            <a:r>
              <a:rPr lang="fr-FR" dirty="0"/>
              <a:t>Réduire </a:t>
            </a:r>
          </a:p>
          <a:p>
            <a:pPr fontAlgn="auto">
              <a:spcAft>
                <a:spcPts val="0"/>
              </a:spcAft>
              <a:buFont typeface="Wingdings" panose="05000000000000000000" pitchFamily="2" charset="2"/>
              <a:buChar char="§"/>
              <a:defRPr/>
            </a:pPr>
            <a:r>
              <a:rPr lang="fr-FR" dirty="0"/>
              <a:t>Réutiliser </a:t>
            </a:r>
          </a:p>
          <a:p>
            <a:pPr fontAlgn="auto">
              <a:spcAft>
                <a:spcPts val="0"/>
              </a:spcAft>
              <a:buFont typeface="Wingdings" panose="05000000000000000000" pitchFamily="2" charset="2"/>
              <a:buChar char="§"/>
              <a:defRPr/>
            </a:pPr>
            <a:r>
              <a:rPr lang="fr-FR" dirty="0"/>
              <a:t>Recycler </a:t>
            </a:r>
          </a:p>
          <a:p>
            <a:pPr fontAlgn="auto">
              <a:spcAft>
                <a:spcPts val="0"/>
              </a:spcAft>
              <a:buFont typeface="Wingdings" panose="05000000000000000000" pitchFamily="2" charset="2"/>
              <a:buChar char="§"/>
              <a:defRPr/>
            </a:pPr>
            <a:r>
              <a:rPr lang="fr-FR" dirty="0"/>
              <a:t>Composter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EC1070-983A-4B4C-A3EA-59AE680D337D}"/>
              </a:ext>
            </a:extLst>
          </p:cNvPr>
          <p:cNvSpPr>
            <a:spLocks noGrp="1"/>
          </p:cNvSpPr>
          <p:nvPr>
            <p:ph type="title"/>
          </p:nvPr>
        </p:nvSpPr>
        <p:spPr>
          <a:xfrm>
            <a:off x="838200" y="0"/>
            <a:ext cx="10515600" cy="1238250"/>
          </a:xfrm>
        </p:spPr>
        <p:txBody>
          <a:bodyPr rtlCol="0">
            <a:normAutofit fontScale="90000"/>
          </a:bodyPr>
          <a:lstStyle/>
          <a:p>
            <a:pPr algn="ctr" fontAlgn="auto">
              <a:spcAft>
                <a:spcPts val="0"/>
              </a:spcAft>
              <a:defRPr/>
            </a:pPr>
            <a:r>
              <a:rPr lang="fr-FR" b="1" dirty="0">
                <a:latin typeface="Cambria" panose="02040503050406030204" pitchFamily="18" charset="0"/>
                <a:ea typeface="Cambria" panose="02040503050406030204" pitchFamily="18" charset="0"/>
              </a:rPr>
              <a:t>12. Impacts sur la SST </a:t>
            </a:r>
            <a:r>
              <a:rPr lang="fr-FR" b="1" dirty="0"/>
              <a:t>:</a:t>
            </a:r>
            <a:br>
              <a:rPr lang="fr-FR" dirty="0"/>
            </a:br>
            <a:endParaRPr lang="fr-FR" dirty="0"/>
          </a:p>
        </p:txBody>
      </p:sp>
      <p:sp>
        <p:nvSpPr>
          <p:cNvPr id="3" name="Espace réservé du contenu 2">
            <a:extLst>
              <a:ext uri="{FF2B5EF4-FFF2-40B4-BE49-F238E27FC236}">
                <a16:creationId xmlns:a16="http://schemas.microsoft.com/office/drawing/2014/main" id="{38A8DBB0-02EE-643F-C2C8-D40802EB82F2}"/>
              </a:ext>
            </a:extLst>
          </p:cNvPr>
          <p:cNvSpPr>
            <a:spLocks noGrp="1"/>
          </p:cNvSpPr>
          <p:nvPr>
            <p:ph idx="1"/>
          </p:nvPr>
        </p:nvSpPr>
        <p:spPr>
          <a:xfrm>
            <a:off x="838200" y="1825625"/>
            <a:ext cx="7993063" cy="4351338"/>
          </a:xfrm>
        </p:spPr>
        <p:txBody>
          <a:bodyPr rtlCol="0">
            <a:normAutofit fontScale="85000" lnSpcReduction="20000"/>
          </a:bodyPr>
          <a:lstStyle/>
          <a:p>
            <a:pPr fontAlgn="auto">
              <a:spcAft>
                <a:spcPts val="0"/>
              </a:spcAft>
              <a:buFont typeface="Wingdings" panose="05000000000000000000" pitchFamily="2" charset="2"/>
              <a:buChar char="§"/>
              <a:defRPr/>
            </a:pPr>
            <a:r>
              <a:rPr lang="fr-FR" dirty="0"/>
              <a:t>Réduction des accidents liés aux déchets </a:t>
            </a:r>
          </a:p>
          <a:p>
            <a:pPr fontAlgn="auto">
              <a:spcAft>
                <a:spcPts val="0"/>
              </a:spcAft>
              <a:buFont typeface="Wingdings" panose="05000000000000000000" pitchFamily="2" charset="2"/>
              <a:buChar char="§"/>
              <a:defRPr/>
            </a:pPr>
            <a:r>
              <a:rPr lang="fr-FR" dirty="0"/>
              <a:t>Amélioration de l’hygiène </a:t>
            </a:r>
          </a:p>
          <a:p>
            <a:pPr fontAlgn="auto">
              <a:spcAft>
                <a:spcPts val="0"/>
              </a:spcAft>
              <a:buFont typeface="Wingdings" panose="05000000000000000000" pitchFamily="2" charset="2"/>
              <a:buChar char="§"/>
              <a:defRPr/>
            </a:pPr>
            <a:r>
              <a:rPr lang="fr-FR" dirty="0"/>
              <a:t>Diminution des risques sanitaires </a:t>
            </a:r>
          </a:p>
          <a:p>
            <a:pPr marL="0" indent="0" fontAlgn="auto">
              <a:spcAft>
                <a:spcPts val="0"/>
              </a:spcAft>
              <a:buFont typeface="Arial" panose="020B0604020202020204" pitchFamily="34" charset="0"/>
              <a:buNone/>
              <a:defRPr/>
            </a:pPr>
            <a:r>
              <a:rPr lang="fr-FR" b="1" dirty="0"/>
              <a:t>Étape 1 : Identifier les risques</a:t>
            </a:r>
            <a:endParaRPr lang="fr-FR" dirty="0"/>
          </a:p>
          <a:p>
            <a:pPr fontAlgn="auto">
              <a:spcAft>
                <a:spcPts val="0"/>
              </a:spcAft>
              <a:buFont typeface="Wingdings" panose="05000000000000000000" pitchFamily="2" charset="2"/>
              <a:buChar char="§"/>
              <a:defRPr/>
            </a:pPr>
            <a:r>
              <a:rPr lang="fr-FR" dirty="0"/>
              <a:t>Observation terrain et participation des travailleurs</a:t>
            </a:r>
          </a:p>
          <a:p>
            <a:pPr marL="0" indent="0" fontAlgn="auto">
              <a:spcAft>
                <a:spcPts val="0"/>
              </a:spcAft>
              <a:buFont typeface="Arial" panose="020B0604020202020204" pitchFamily="34" charset="0"/>
              <a:buNone/>
              <a:defRPr/>
            </a:pPr>
            <a:r>
              <a:rPr lang="fr-FR" b="1" dirty="0"/>
              <a:t>✔ Étape 2 : Prioriser les actions</a:t>
            </a:r>
            <a:endParaRPr lang="fr-FR" dirty="0"/>
          </a:p>
          <a:p>
            <a:pPr fontAlgn="auto">
              <a:spcAft>
                <a:spcPts val="0"/>
              </a:spcAft>
              <a:buFont typeface="Wingdings" panose="05000000000000000000" pitchFamily="2" charset="2"/>
              <a:buChar char="§"/>
              <a:defRPr/>
            </a:pPr>
            <a:r>
              <a:rPr lang="fr-FR" dirty="0"/>
              <a:t>Mettre l’accent sur les risques les plus graves</a:t>
            </a:r>
          </a:p>
          <a:p>
            <a:pPr marL="0" indent="0" fontAlgn="auto">
              <a:spcAft>
                <a:spcPts val="0"/>
              </a:spcAft>
              <a:buFont typeface="Arial" panose="020B0604020202020204" pitchFamily="34" charset="0"/>
              <a:buNone/>
              <a:defRPr/>
            </a:pPr>
            <a:r>
              <a:rPr lang="fr-FR" b="1" dirty="0"/>
              <a:t>✔ Étape 3 : Mettre en œuvre</a:t>
            </a:r>
            <a:endParaRPr lang="fr-FR" dirty="0"/>
          </a:p>
          <a:p>
            <a:pPr fontAlgn="auto">
              <a:spcAft>
                <a:spcPts val="0"/>
              </a:spcAft>
              <a:buFont typeface="Wingdings" panose="05000000000000000000" pitchFamily="2" charset="2"/>
              <a:buChar char="§"/>
              <a:defRPr/>
            </a:pPr>
            <a:r>
              <a:rPr lang="fr-FR" dirty="0"/>
              <a:t>Actions simples, peu coûteuses et efficaces</a:t>
            </a:r>
          </a:p>
          <a:p>
            <a:pPr marL="0" indent="0" fontAlgn="auto">
              <a:spcAft>
                <a:spcPts val="0"/>
              </a:spcAft>
              <a:buFont typeface="Arial" panose="020B0604020202020204" pitchFamily="34" charset="0"/>
              <a:buNone/>
              <a:defRPr/>
            </a:pPr>
            <a:r>
              <a:rPr lang="fr-FR" b="1" dirty="0"/>
              <a:t>✔ Étape 4 : Suivre et améliorer</a:t>
            </a:r>
            <a:endParaRPr lang="fr-FR" dirty="0"/>
          </a:p>
          <a:p>
            <a:pPr fontAlgn="auto">
              <a:spcAft>
                <a:spcPts val="0"/>
              </a:spcAft>
              <a:buFont typeface="Wingdings" panose="05000000000000000000" pitchFamily="2" charset="2"/>
              <a:buChar char="§"/>
              <a:defRPr/>
            </a:pPr>
            <a:r>
              <a:rPr lang="fr-FR" dirty="0"/>
              <a:t>Évaluation continue et ajustements</a:t>
            </a:r>
          </a:p>
          <a:p>
            <a:pPr fontAlgn="auto">
              <a:spcAft>
                <a:spcPts val="0"/>
              </a:spcAft>
              <a:defRPr/>
            </a:pP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re 1">
            <a:extLst>
              <a:ext uri="{FF2B5EF4-FFF2-40B4-BE49-F238E27FC236}">
                <a16:creationId xmlns:a16="http://schemas.microsoft.com/office/drawing/2014/main" id="{1BEC2B97-571C-4AFB-AC10-3700EDB3799B}"/>
              </a:ext>
            </a:extLst>
          </p:cNvPr>
          <p:cNvSpPr>
            <a:spLocks noGrp="1" noChangeArrowheads="1"/>
          </p:cNvSpPr>
          <p:nvPr>
            <p:ph type="title"/>
          </p:nvPr>
        </p:nvSpPr>
        <p:spPr/>
        <p:txBody>
          <a:bodyPr/>
          <a:lstStyle/>
          <a:p>
            <a:pPr algn="ctr"/>
            <a:r>
              <a:rPr lang="fr-FR" altLang="en-US" b="1">
                <a:latin typeface="Cambria" panose="02040503050406030204" pitchFamily="18" charset="0"/>
                <a:ea typeface="Cambria" panose="02040503050406030204" pitchFamily="18" charset="0"/>
                <a:cs typeface="Cambria" panose="02040503050406030204" pitchFamily="18" charset="0"/>
              </a:rPr>
              <a:t>13. Rôle du dialogue social</a:t>
            </a:r>
            <a:br>
              <a:rPr lang="fr-FR" altLang="en-US" b="1">
                <a:latin typeface="Cambria" panose="02040503050406030204" pitchFamily="18" charset="0"/>
                <a:ea typeface="Cambria" panose="02040503050406030204" pitchFamily="18" charset="0"/>
                <a:cs typeface="Cambria" panose="02040503050406030204" pitchFamily="18" charset="0"/>
              </a:rPr>
            </a:br>
            <a:endParaRPr lang="fr-FR" altLang="en-US" b="1">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C7358EC0-4D09-CB67-98B2-E2E15DD5E953}"/>
              </a:ext>
            </a:extLst>
          </p:cNvPr>
          <p:cNvSpPr>
            <a:spLocks noGrp="1"/>
          </p:cNvSpPr>
          <p:nvPr>
            <p:ph idx="1"/>
          </p:nvPr>
        </p:nvSpPr>
        <p:spPr/>
        <p:txBody>
          <a:bodyPr rtlCol="0">
            <a:normAutofit/>
          </a:bodyPr>
          <a:lstStyle/>
          <a:p>
            <a:pPr marL="0" indent="0" fontAlgn="auto">
              <a:spcAft>
                <a:spcPts val="0"/>
              </a:spcAft>
              <a:buFont typeface="Arial" panose="020B0604020202020204" pitchFamily="34" charset="0"/>
              <a:buNone/>
              <a:defRPr/>
            </a:pPr>
            <a:r>
              <a:rPr lang="fr-FR" dirty="0">
                <a:latin typeface="Cambria" panose="02040503050406030204" pitchFamily="18" charset="0"/>
                <a:ea typeface="Cambria" panose="02040503050406030204" pitchFamily="18" charset="0"/>
              </a:rPr>
              <a:t>La réussite dépend fortement de la participation des acteurs :</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Travailleurs </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Responsables locaux </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Autorités publiques </a:t>
            </a:r>
          </a:p>
          <a:p>
            <a:pPr marL="0" indent="0" fontAlgn="auto">
              <a:spcAft>
                <a:spcPts val="0"/>
              </a:spcAft>
              <a:buFont typeface="Arial" panose="020B0604020202020204" pitchFamily="34" charset="0"/>
              <a:buNone/>
              <a:defRPr/>
            </a:pPr>
            <a:r>
              <a:rPr lang="fr-FR" dirty="0">
                <a:latin typeface="Cambria" panose="02040503050406030204" pitchFamily="18" charset="0"/>
                <a:ea typeface="Cambria" panose="02040503050406030204" pitchFamily="18" charset="0"/>
              </a:rPr>
              <a:t>Même dans le secteur informel, la participation est essentielle pour garantir l’efficacité des mesures.</a:t>
            </a:r>
          </a:p>
          <a:p>
            <a:pPr fontAlgn="auto">
              <a:spcAft>
                <a:spcPts val="0"/>
              </a:spcAft>
              <a:defRPr/>
            </a:pP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a:extLst>
              <a:ext uri="{FF2B5EF4-FFF2-40B4-BE49-F238E27FC236}">
                <a16:creationId xmlns:a16="http://schemas.microsoft.com/office/drawing/2014/main" id="{549FABB7-167B-52AD-E4E6-5586CEEE4E2B}"/>
              </a:ext>
            </a:extLst>
          </p:cNvPr>
          <p:cNvSpPr>
            <a:spLocks noGrp="1" noChangeArrowheads="1"/>
          </p:cNvSpPr>
          <p:nvPr>
            <p:ph type="title"/>
          </p:nvPr>
        </p:nvSpPr>
        <p:spPr/>
        <p:txBody>
          <a:bodyPr/>
          <a:lstStyle/>
          <a:p>
            <a:pPr algn="ctr"/>
            <a:r>
              <a:rPr lang="fr-FR" altLang="en-US" b="1">
                <a:latin typeface="Cambria" panose="02040503050406030204" pitchFamily="18" charset="0"/>
                <a:ea typeface="Cambria" panose="02040503050406030204" pitchFamily="18" charset="0"/>
                <a:cs typeface="Cambria" panose="02040503050406030204" pitchFamily="18" charset="0"/>
              </a:rPr>
              <a:t>14. Défis et solutions</a:t>
            </a:r>
            <a:br>
              <a:rPr lang="fr-FR" altLang="en-US" b="1">
                <a:latin typeface="Cambria" panose="02040503050406030204" pitchFamily="18" charset="0"/>
                <a:ea typeface="Cambria" panose="02040503050406030204" pitchFamily="18" charset="0"/>
                <a:cs typeface="Cambria" panose="02040503050406030204" pitchFamily="18" charset="0"/>
              </a:rPr>
            </a:br>
            <a:endParaRPr lang="fr-FR" altLang="en-US" b="1">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A604F6A1-D4B5-DD07-DEF3-3DB161865A00}"/>
              </a:ext>
            </a:extLst>
          </p:cNvPr>
          <p:cNvSpPr>
            <a:spLocks noGrp="1"/>
          </p:cNvSpPr>
          <p:nvPr>
            <p:ph idx="1"/>
          </p:nvPr>
        </p:nvSpPr>
        <p:spPr>
          <a:xfrm>
            <a:off x="1377950" y="1690688"/>
            <a:ext cx="6978650" cy="4351337"/>
          </a:xfrm>
        </p:spPr>
        <p:txBody>
          <a:bodyPr rtlCol="0">
            <a:normAutofit/>
          </a:bodyPr>
          <a:lstStyle/>
          <a:p>
            <a:pPr marL="0" indent="0" fontAlgn="auto">
              <a:spcAft>
                <a:spcPts val="0"/>
              </a:spcAft>
              <a:buFont typeface="Arial" panose="020B0604020202020204" pitchFamily="34" charset="0"/>
              <a:buNone/>
              <a:defRPr/>
            </a:pPr>
            <a:r>
              <a:rPr lang="fr-FR" b="1" dirty="0"/>
              <a:t>Défis :</a:t>
            </a:r>
            <a:endParaRPr lang="fr-FR" dirty="0"/>
          </a:p>
          <a:p>
            <a:pPr fontAlgn="auto">
              <a:spcAft>
                <a:spcPts val="0"/>
              </a:spcAft>
              <a:defRPr/>
            </a:pPr>
            <a:r>
              <a:rPr lang="fr-FR" dirty="0"/>
              <a:t>Manque de moyens </a:t>
            </a:r>
          </a:p>
          <a:p>
            <a:pPr fontAlgn="auto">
              <a:spcAft>
                <a:spcPts val="0"/>
              </a:spcAft>
              <a:defRPr/>
            </a:pPr>
            <a:r>
              <a:rPr lang="fr-FR" dirty="0"/>
              <a:t>Faible sensibilisation </a:t>
            </a:r>
          </a:p>
          <a:p>
            <a:pPr fontAlgn="auto">
              <a:spcAft>
                <a:spcPts val="0"/>
              </a:spcAft>
              <a:defRPr/>
            </a:pPr>
            <a:r>
              <a:rPr lang="fr-FR" dirty="0"/>
              <a:t>Résistance au changement </a:t>
            </a:r>
          </a:p>
          <a:p>
            <a:pPr marL="0" indent="0" fontAlgn="auto">
              <a:spcAft>
                <a:spcPts val="0"/>
              </a:spcAft>
              <a:buFont typeface="Arial" panose="020B0604020202020204" pitchFamily="34" charset="0"/>
              <a:buNone/>
              <a:defRPr/>
            </a:pPr>
            <a:r>
              <a:rPr lang="fr-FR" b="1" dirty="0"/>
              <a:t>Solutions :</a:t>
            </a:r>
            <a:endParaRPr lang="fr-FR" dirty="0"/>
          </a:p>
          <a:p>
            <a:pPr fontAlgn="auto">
              <a:spcAft>
                <a:spcPts val="0"/>
              </a:spcAft>
              <a:defRPr/>
            </a:pPr>
            <a:r>
              <a:rPr lang="fr-FR" dirty="0"/>
              <a:t>Approche progressive </a:t>
            </a:r>
          </a:p>
          <a:p>
            <a:pPr fontAlgn="auto">
              <a:spcAft>
                <a:spcPts val="0"/>
              </a:spcAft>
              <a:defRPr/>
            </a:pPr>
            <a:r>
              <a:rPr lang="fr-FR" dirty="0"/>
              <a:t>Formation adaptée </a:t>
            </a:r>
          </a:p>
          <a:p>
            <a:pPr fontAlgn="auto">
              <a:spcAft>
                <a:spcPts val="0"/>
              </a:spcAft>
              <a:defRPr/>
            </a:pPr>
            <a:r>
              <a:rPr lang="fr-FR" dirty="0"/>
              <a:t>Implication des acteurs locaux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re 1">
            <a:extLst>
              <a:ext uri="{FF2B5EF4-FFF2-40B4-BE49-F238E27FC236}">
                <a16:creationId xmlns:a16="http://schemas.microsoft.com/office/drawing/2014/main" id="{F9A8DF99-7E91-645D-2435-B2F9615B8F86}"/>
              </a:ext>
            </a:extLst>
          </p:cNvPr>
          <p:cNvSpPr>
            <a:spLocks noGrp="1" noChangeArrowheads="1"/>
          </p:cNvSpPr>
          <p:nvPr>
            <p:ph type="title"/>
          </p:nvPr>
        </p:nvSpPr>
        <p:spPr/>
        <p:txBody>
          <a:bodyPr/>
          <a:lstStyle/>
          <a:p>
            <a:pPr algn="ctr"/>
            <a:r>
              <a:rPr lang="fr-FR" altLang="en-US" b="1"/>
              <a:t> </a:t>
            </a:r>
            <a:r>
              <a:rPr lang="fr-FR" altLang="en-US" sz="3200" b="1">
                <a:latin typeface="Cambria" panose="02040503050406030204" pitchFamily="18" charset="0"/>
                <a:ea typeface="Cambria" panose="02040503050406030204" pitchFamily="18" charset="0"/>
                <a:cs typeface="Cambria" panose="02040503050406030204" pitchFamily="18" charset="0"/>
              </a:rPr>
              <a:t>IDENTIFICATION DES RISQUES  DANS LES MARCHÉS</a:t>
            </a:r>
            <a:br>
              <a:rPr lang="fr-FR" altLang="en-US" sz="3200">
                <a:latin typeface="Cambria" panose="02040503050406030204" pitchFamily="18" charset="0"/>
                <a:ea typeface="Cambria" panose="02040503050406030204" pitchFamily="18" charset="0"/>
                <a:cs typeface="Cambria" panose="02040503050406030204" pitchFamily="18" charset="0"/>
              </a:rPr>
            </a:b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918DAA9F-E655-5767-5869-BD3B10CE1C80}"/>
              </a:ext>
            </a:extLst>
          </p:cNvPr>
          <p:cNvSpPr>
            <a:spLocks noGrp="1"/>
          </p:cNvSpPr>
          <p:nvPr>
            <p:ph sz="half" idx="1"/>
          </p:nvPr>
        </p:nvSpPr>
        <p:spPr>
          <a:xfrm>
            <a:off x="838200" y="1825625"/>
            <a:ext cx="5181600" cy="5032375"/>
          </a:xfrm>
        </p:spPr>
        <p:txBody>
          <a:bodyPr rtlCol="0">
            <a:normAutofit fontScale="70000" lnSpcReduction="20000"/>
          </a:bodyPr>
          <a:lstStyle/>
          <a:p>
            <a:pPr marL="0" indent="0" fontAlgn="auto">
              <a:spcAft>
                <a:spcPts val="0"/>
              </a:spcAft>
              <a:buFont typeface="Arial" panose="020B0604020202020204" pitchFamily="34" charset="0"/>
              <a:buNone/>
              <a:defRPr/>
            </a:pPr>
            <a:r>
              <a:rPr lang="fr-FR" b="1" dirty="0"/>
              <a:t> 1. </a:t>
            </a:r>
            <a:r>
              <a:rPr lang="fr-FR" sz="3400" b="1" dirty="0">
                <a:latin typeface="Cambria" panose="02040503050406030204" pitchFamily="18" charset="0"/>
                <a:ea typeface="Cambria" panose="02040503050406030204" pitchFamily="18" charset="0"/>
              </a:rPr>
              <a:t>Risques identifiés</a:t>
            </a:r>
            <a:endParaRPr lang="fr-FR" sz="3400" dirty="0">
              <a:latin typeface="Cambria" panose="02040503050406030204" pitchFamily="18" charset="0"/>
              <a:ea typeface="Cambria" panose="02040503050406030204" pitchFamily="18" charset="0"/>
            </a:endParaRPr>
          </a:p>
          <a:p>
            <a:pPr fontAlgn="auto">
              <a:spcAft>
                <a:spcPts val="0"/>
              </a:spcAft>
              <a:defRPr/>
            </a:pPr>
            <a:r>
              <a:rPr lang="fr-FR" sz="3400" dirty="0">
                <a:latin typeface="Cambria" panose="02040503050406030204" pitchFamily="18" charset="0"/>
                <a:ea typeface="Cambria" panose="02040503050406030204" pitchFamily="18" charset="0"/>
              </a:rPr>
              <a:t>Glissades dues aux déchets (épluchures, eau) </a:t>
            </a:r>
          </a:p>
          <a:p>
            <a:pPr fontAlgn="auto">
              <a:spcAft>
                <a:spcPts val="0"/>
              </a:spcAft>
              <a:defRPr/>
            </a:pPr>
            <a:r>
              <a:rPr lang="fr-FR" sz="3400" dirty="0">
                <a:latin typeface="Cambria" panose="02040503050406030204" pitchFamily="18" charset="0"/>
                <a:ea typeface="Cambria" panose="02040503050406030204" pitchFamily="18" charset="0"/>
              </a:rPr>
              <a:t>Contamination alimentaire </a:t>
            </a:r>
          </a:p>
          <a:p>
            <a:pPr fontAlgn="auto">
              <a:spcAft>
                <a:spcPts val="0"/>
              </a:spcAft>
              <a:defRPr/>
            </a:pPr>
            <a:r>
              <a:rPr lang="fr-FR" sz="3400" dirty="0">
                <a:latin typeface="Cambria" panose="02040503050406030204" pitchFamily="18" charset="0"/>
                <a:ea typeface="Cambria" panose="02040503050406030204" pitchFamily="18" charset="0"/>
              </a:rPr>
              <a:t>Mauvaise hygiène </a:t>
            </a:r>
          </a:p>
          <a:p>
            <a:pPr fontAlgn="auto">
              <a:spcAft>
                <a:spcPts val="0"/>
              </a:spcAft>
              <a:defRPr/>
            </a:pPr>
            <a:r>
              <a:rPr lang="fr-FR" sz="3400" dirty="0">
                <a:latin typeface="Cambria" panose="02040503050406030204" pitchFamily="18" charset="0"/>
                <a:ea typeface="Cambria" panose="02040503050406030204" pitchFamily="18" charset="0"/>
              </a:rPr>
              <a:t>Encombrement des allées </a:t>
            </a:r>
          </a:p>
          <a:p>
            <a:pPr fontAlgn="auto">
              <a:spcAft>
                <a:spcPts val="0"/>
              </a:spcAft>
              <a:defRPr/>
            </a:pPr>
            <a:r>
              <a:rPr lang="fr-FR" sz="3400" dirty="0">
                <a:latin typeface="Cambria" panose="02040503050406030204" pitchFamily="18" charset="0"/>
                <a:ea typeface="Cambria" panose="02040503050406030204" pitchFamily="18" charset="0"/>
              </a:rPr>
              <a:t>Fatigue liée au port de charges </a:t>
            </a:r>
          </a:p>
          <a:p>
            <a:pPr marL="0" indent="0" fontAlgn="auto">
              <a:spcAft>
                <a:spcPts val="0"/>
              </a:spcAft>
              <a:buFont typeface="Arial" panose="020B0604020202020204" pitchFamily="34" charset="0"/>
              <a:buNone/>
              <a:defRPr/>
            </a:pPr>
            <a:r>
              <a:rPr lang="fr-FR" sz="3400" b="1" dirty="0">
                <a:latin typeface="Cambria" panose="02040503050406030204" pitchFamily="18" charset="0"/>
                <a:ea typeface="Cambria" panose="02040503050406030204" pitchFamily="18" charset="0"/>
              </a:rPr>
              <a:t>2. Risques à maintenir</a:t>
            </a:r>
            <a:endParaRPr lang="fr-FR" sz="3400" dirty="0">
              <a:latin typeface="Cambria" panose="02040503050406030204" pitchFamily="18" charset="0"/>
              <a:ea typeface="Cambria" panose="02040503050406030204" pitchFamily="18" charset="0"/>
            </a:endParaRPr>
          </a:p>
          <a:p>
            <a:pPr fontAlgn="auto">
              <a:spcAft>
                <a:spcPts val="0"/>
              </a:spcAft>
              <a:defRPr/>
            </a:pPr>
            <a:r>
              <a:rPr lang="fr-FR" sz="3400" dirty="0">
                <a:latin typeface="Cambria" panose="02040503050406030204" pitchFamily="18" charset="0"/>
                <a:ea typeface="Cambria" panose="02040503050406030204" pitchFamily="18" charset="0"/>
              </a:rPr>
              <a:t>Port de marchandises </a:t>
            </a:r>
          </a:p>
          <a:p>
            <a:pPr fontAlgn="auto">
              <a:spcAft>
                <a:spcPts val="0"/>
              </a:spcAft>
              <a:defRPr/>
            </a:pPr>
            <a:r>
              <a:rPr lang="fr-FR" sz="3400" dirty="0">
                <a:latin typeface="Cambria" panose="02040503050406030204" pitchFamily="18" charset="0"/>
                <a:ea typeface="Cambria" panose="02040503050406030204" pitchFamily="18" charset="0"/>
              </a:rPr>
              <a:t>Exposition à la chaleur </a:t>
            </a:r>
          </a:p>
          <a:p>
            <a:pPr fontAlgn="auto">
              <a:spcAft>
                <a:spcPts val="0"/>
              </a:spcAft>
              <a:defRPr/>
            </a:pPr>
            <a:r>
              <a:rPr lang="fr-FR" sz="3400" dirty="0">
                <a:latin typeface="Cambria" panose="02040503050406030204" pitchFamily="18" charset="0"/>
                <a:ea typeface="Cambria" panose="02040503050406030204" pitchFamily="18" charset="0"/>
              </a:rPr>
              <a:t>Activité en plein air </a:t>
            </a:r>
          </a:p>
          <a:p>
            <a:pPr fontAlgn="auto">
              <a:spcAft>
                <a:spcPts val="0"/>
              </a:spcAft>
              <a:defRPr/>
            </a:pPr>
            <a:r>
              <a:rPr lang="fr-FR" sz="3400" dirty="0">
                <a:latin typeface="Cambria" panose="02040503050406030204" pitchFamily="18" charset="0"/>
                <a:ea typeface="Cambria" panose="02040503050406030204" pitchFamily="18" charset="0"/>
              </a:rPr>
              <a:t>Ces risques ne peuvent pas être supprimés, mais doivent être encadrés.</a:t>
            </a:r>
          </a:p>
        </p:txBody>
      </p:sp>
      <p:sp>
        <p:nvSpPr>
          <p:cNvPr id="4" name="Espace réservé du contenu 3">
            <a:extLst>
              <a:ext uri="{FF2B5EF4-FFF2-40B4-BE49-F238E27FC236}">
                <a16:creationId xmlns:a16="http://schemas.microsoft.com/office/drawing/2014/main" id="{FC3695E8-EF7E-9FED-8022-090874C3BB36}"/>
              </a:ext>
            </a:extLst>
          </p:cNvPr>
          <p:cNvSpPr>
            <a:spLocks noGrp="1"/>
          </p:cNvSpPr>
          <p:nvPr>
            <p:ph sz="half" idx="2"/>
          </p:nvPr>
        </p:nvSpPr>
        <p:spPr>
          <a:xfrm>
            <a:off x="6172200" y="1690688"/>
            <a:ext cx="5181600" cy="5167312"/>
          </a:xfrm>
        </p:spPr>
        <p:txBody>
          <a:bodyPr>
            <a:normAutofit/>
          </a:bodyPr>
          <a:lstStyle/>
          <a:p>
            <a:pPr marL="0" indent="0">
              <a:lnSpc>
                <a:spcPct val="70000"/>
              </a:lnSpc>
              <a:buFont typeface="Arial" panose="020B0604020202020204" pitchFamily="34" charset="0"/>
              <a:buNone/>
            </a:pPr>
            <a:r>
              <a:rPr lang="fr-FR" altLang="en-US" sz="2000" b="1"/>
              <a:t>3. </a:t>
            </a:r>
            <a:r>
              <a:rPr lang="fr-FR" altLang="en-US" sz="2400" b="1">
                <a:latin typeface="Cambria" panose="02040503050406030204" pitchFamily="18" charset="0"/>
                <a:ea typeface="Cambria" panose="02040503050406030204" pitchFamily="18" charset="0"/>
                <a:cs typeface="Cambria" panose="02040503050406030204" pitchFamily="18" charset="0"/>
              </a:rPr>
              <a:t>Mesures concrètes</a:t>
            </a:r>
            <a:endParaRPr lang="fr-FR" altLang="en-US" sz="2400">
              <a:latin typeface="Cambria" panose="02040503050406030204" pitchFamily="18" charset="0"/>
              <a:ea typeface="Cambria" panose="02040503050406030204" pitchFamily="18" charset="0"/>
              <a:cs typeface="Cambria" panose="02040503050406030204" pitchFamily="18" charset="0"/>
            </a:endParaRPr>
          </a:p>
          <a:p>
            <a:pPr marL="0" indent="0">
              <a:lnSpc>
                <a:spcPct val="70000"/>
              </a:lnSpc>
              <a:buFont typeface="Arial" panose="020B0604020202020204" pitchFamily="34" charset="0"/>
              <a:buNone/>
            </a:pPr>
            <a:r>
              <a:rPr lang="fr-FR" altLang="en-US" sz="2400">
                <a:latin typeface="Cambria" panose="02040503050406030204" pitchFamily="18" charset="0"/>
                <a:ea typeface="Cambria" panose="02040503050406030204" pitchFamily="18" charset="0"/>
                <a:cs typeface="Cambria" panose="02040503050406030204" pitchFamily="18" charset="0"/>
              </a:rPr>
              <a:t>✔ Nettoyage régulier des stands</a:t>
            </a:r>
            <a:br>
              <a:rPr lang="fr-FR" altLang="en-US" sz="2400">
                <a:latin typeface="Cambria" panose="02040503050406030204" pitchFamily="18" charset="0"/>
                <a:ea typeface="Cambria" panose="02040503050406030204" pitchFamily="18" charset="0"/>
                <a:cs typeface="Cambria" panose="02040503050406030204" pitchFamily="18" charset="0"/>
              </a:rPr>
            </a:br>
            <a:r>
              <a:rPr lang="fr-FR" altLang="en-US" sz="2400">
                <a:latin typeface="Cambria" panose="02040503050406030204" pitchFamily="18" charset="0"/>
                <a:ea typeface="Cambria" panose="02040503050406030204" pitchFamily="18" charset="0"/>
                <a:cs typeface="Cambria" panose="02040503050406030204" pitchFamily="18" charset="0"/>
              </a:rPr>
              <a:t>✔ Organisation des espaces de vente</a:t>
            </a:r>
            <a:br>
              <a:rPr lang="fr-FR" altLang="en-US" sz="2400">
                <a:latin typeface="Cambria" panose="02040503050406030204" pitchFamily="18" charset="0"/>
                <a:ea typeface="Cambria" panose="02040503050406030204" pitchFamily="18" charset="0"/>
                <a:cs typeface="Cambria" panose="02040503050406030204" pitchFamily="18" charset="0"/>
              </a:rPr>
            </a:br>
            <a:r>
              <a:rPr lang="fr-FR" altLang="en-US" sz="2400">
                <a:latin typeface="Cambria" panose="02040503050406030204" pitchFamily="18" charset="0"/>
                <a:ea typeface="Cambria" panose="02040503050406030204" pitchFamily="18" charset="0"/>
                <a:cs typeface="Cambria" panose="02040503050406030204" pitchFamily="18" charset="0"/>
              </a:rPr>
              <a:t>✔ Évacuation quotidienne des déchets</a:t>
            </a:r>
            <a:br>
              <a:rPr lang="fr-FR" altLang="en-US" sz="2400">
                <a:latin typeface="Cambria" panose="02040503050406030204" pitchFamily="18" charset="0"/>
                <a:ea typeface="Cambria" panose="02040503050406030204" pitchFamily="18" charset="0"/>
                <a:cs typeface="Cambria" panose="02040503050406030204" pitchFamily="18" charset="0"/>
              </a:rPr>
            </a:br>
            <a:r>
              <a:rPr lang="fr-FR" altLang="en-US" sz="2400">
                <a:latin typeface="Cambria" panose="02040503050406030204" pitchFamily="18" charset="0"/>
                <a:ea typeface="Cambria" panose="02040503050406030204" pitchFamily="18" charset="0"/>
                <a:cs typeface="Cambria" panose="02040503050406030204" pitchFamily="18" charset="0"/>
              </a:rPr>
              <a:t>✔ Séparation des déchets (organiques / plastiques</a:t>
            </a:r>
          </a:p>
          <a:p>
            <a:pPr marL="0" indent="0">
              <a:lnSpc>
                <a:spcPct val="70000"/>
              </a:lnSpc>
              <a:buFont typeface="Arial" panose="020B0604020202020204" pitchFamily="34" charset="0"/>
              <a:buNone/>
            </a:pPr>
            <a:r>
              <a:rPr lang="fr-FR" altLang="en-US" sz="2000" b="1"/>
              <a:t>4. </a:t>
            </a:r>
            <a:r>
              <a:rPr lang="fr-FR" altLang="en-US" sz="2400" b="1"/>
              <a:t>Zéro déchet appliqué</a:t>
            </a:r>
            <a:endParaRPr lang="fr-FR" altLang="en-US" sz="2400"/>
          </a:p>
          <a:p>
            <a:pPr marL="0" indent="0">
              <a:lnSpc>
                <a:spcPct val="70000"/>
              </a:lnSpc>
            </a:pPr>
            <a:r>
              <a:rPr lang="fr-FR" altLang="en-US" sz="2400"/>
              <a:t>Réutilisation des sacs </a:t>
            </a:r>
          </a:p>
          <a:p>
            <a:pPr marL="0" indent="0">
              <a:lnSpc>
                <a:spcPct val="70000"/>
              </a:lnSpc>
            </a:pPr>
            <a:r>
              <a:rPr lang="fr-FR" altLang="en-US" sz="2400"/>
              <a:t>Compostage des déchets organiques </a:t>
            </a:r>
          </a:p>
          <a:p>
            <a:pPr marL="0" indent="0">
              <a:lnSpc>
                <a:spcPct val="70000"/>
              </a:lnSpc>
            </a:pPr>
            <a:r>
              <a:rPr lang="fr-FR" altLang="en-US" sz="2400"/>
              <a:t>Réduction des emballages plastiques </a:t>
            </a:r>
          </a:p>
          <a:p>
            <a:pPr marL="0" indent="0">
              <a:lnSpc>
                <a:spcPct val="70000"/>
              </a:lnSpc>
              <a:buFont typeface="Arial" panose="020B0604020202020204" pitchFamily="34" charset="0"/>
              <a:buNone/>
            </a:pP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a:extLst>
              <a:ext uri="{FF2B5EF4-FFF2-40B4-BE49-F238E27FC236}">
                <a16:creationId xmlns:a16="http://schemas.microsoft.com/office/drawing/2014/main" id="{DBE52D5B-A094-3770-78C6-A8A1F5764307}"/>
              </a:ext>
            </a:extLst>
          </p:cNvPr>
          <p:cNvSpPr>
            <a:spLocks noGrp="1" noChangeArrowheads="1"/>
          </p:cNvSpPr>
          <p:nvPr>
            <p:ph type="title"/>
          </p:nvPr>
        </p:nvSpPr>
        <p:spPr/>
        <p:txBody>
          <a:bodyPr/>
          <a:lstStyle/>
          <a:p>
            <a:r>
              <a:rPr lang="fr-FR" altLang="en-US" sz="3200" b="1">
                <a:latin typeface="Cambria" panose="02040503050406030204" pitchFamily="18" charset="0"/>
                <a:ea typeface="Cambria" panose="02040503050406030204" pitchFamily="18" charset="0"/>
                <a:cs typeface="Cambria" panose="02040503050406030204" pitchFamily="18" charset="0"/>
              </a:rPr>
              <a:t>COLLECTEURS DE DÉCHETS (PRÉ-COLLECTE, TRI)</a:t>
            </a:r>
            <a:br>
              <a:rPr lang="fr-FR" altLang="en-US" sz="3200" b="1">
                <a:latin typeface="Cambria" panose="02040503050406030204" pitchFamily="18" charset="0"/>
                <a:ea typeface="Cambria" panose="02040503050406030204" pitchFamily="18" charset="0"/>
                <a:cs typeface="Cambria" panose="02040503050406030204" pitchFamily="18" charset="0"/>
              </a:rPr>
            </a:br>
            <a:endParaRPr lang="fr-FR" altLang="en-US" sz="3200" b="1">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1F55EB4A-038E-2E5F-0243-1C2EB69701B8}"/>
              </a:ext>
            </a:extLst>
          </p:cNvPr>
          <p:cNvSpPr>
            <a:spLocks noGrp="1"/>
          </p:cNvSpPr>
          <p:nvPr>
            <p:ph sz="half" idx="1"/>
          </p:nvPr>
        </p:nvSpPr>
        <p:spPr/>
        <p:txBody>
          <a:bodyPr rtlCol="0">
            <a:normAutofit fontScale="92500" lnSpcReduction="20000"/>
          </a:bodyPr>
          <a:lstStyle/>
          <a:p>
            <a:pPr marL="0" indent="0" fontAlgn="auto">
              <a:spcAft>
                <a:spcPts val="0"/>
              </a:spcAft>
              <a:buFont typeface="Arial" panose="020B0604020202020204" pitchFamily="34" charset="0"/>
              <a:buNone/>
              <a:defRPr/>
            </a:pPr>
            <a:r>
              <a:rPr lang="fr-FR" b="1" dirty="0"/>
              <a:t>1. Risques identifiés</a:t>
            </a:r>
            <a:endParaRPr lang="fr-FR" dirty="0"/>
          </a:p>
          <a:p>
            <a:pPr fontAlgn="auto">
              <a:spcAft>
                <a:spcPts val="0"/>
              </a:spcAft>
              <a:defRPr/>
            </a:pPr>
            <a:r>
              <a:rPr lang="fr-FR" dirty="0"/>
              <a:t>Coupures (objets tranchants) </a:t>
            </a:r>
          </a:p>
          <a:p>
            <a:pPr fontAlgn="auto">
              <a:spcAft>
                <a:spcPts val="0"/>
              </a:spcAft>
              <a:defRPr/>
            </a:pPr>
            <a:r>
              <a:rPr lang="fr-FR" dirty="0"/>
              <a:t>Exposition aux déchets dangereux </a:t>
            </a:r>
          </a:p>
          <a:p>
            <a:pPr fontAlgn="auto">
              <a:spcAft>
                <a:spcPts val="0"/>
              </a:spcAft>
              <a:defRPr/>
            </a:pPr>
            <a:r>
              <a:rPr lang="fr-FR" dirty="0"/>
              <a:t>Maladies (infections) </a:t>
            </a:r>
          </a:p>
          <a:p>
            <a:pPr fontAlgn="auto">
              <a:spcAft>
                <a:spcPts val="0"/>
              </a:spcAft>
              <a:defRPr/>
            </a:pPr>
            <a:r>
              <a:rPr lang="fr-FR" dirty="0"/>
              <a:t>Odeurs et gaz toxiques </a:t>
            </a:r>
          </a:p>
          <a:p>
            <a:pPr marL="0" indent="0" fontAlgn="auto">
              <a:spcAft>
                <a:spcPts val="0"/>
              </a:spcAft>
              <a:buFont typeface="Arial" panose="020B0604020202020204" pitchFamily="34" charset="0"/>
              <a:buNone/>
              <a:defRPr/>
            </a:pPr>
            <a:r>
              <a:rPr lang="fr-FR" b="1" dirty="0"/>
              <a:t> 2. Risques à maintenir</a:t>
            </a:r>
            <a:endParaRPr lang="fr-FR" dirty="0"/>
          </a:p>
          <a:p>
            <a:pPr fontAlgn="auto">
              <a:spcAft>
                <a:spcPts val="0"/>
              </a:spcAft>
              <a:defRPr/>
            </a:pPr>
            <a:r>
              <a:rPr lang="fr-FR" dirty="0"/>
              <a:t>Manipulation directe des déchets </a:t>
            </a:r>
          </a:p>
          <a:p>
            <a:pPr fontAlgn="auto">
              <a:spcAft>
                <a:spcPts val="0"/>
              </a:spcAft>
              <a:defRPr/>
            </a:pPr>
            <a:r>
              <a:rPr lang="fr-FR" dirty="0"/>
              <a:t>Exposition partielle aux odeurs </a:t>
            </a:r>
          </a:p>
          <a:p>
            <a:pPr fontAlgn="auto">
              <a:spcAft>
                <a:spcPts val="0"/>
              </a:spcAft>
              <a:defRPr/>
            </a:pPr>
            <a:r>
              <a:rPr lang="fr-FR" dirty="0"/>
              <a:t>Travail physique intense </a:t>
            </a:r>
          </a:p>
          <a:p>
            <a:pPr fontAlgn="auto">
              <a:spcAft>
                <a:spcPts val="0"/>
              </a:spcAft>
              <a:defRPr/>
            </a:pPr>
            <a:endParaRPr lang="fr-FR" dirty="0"/>
          </a:p>
        </p:txBody>
      </p:sp>
      <p:sp>
        <p:nvSpPr>
          <p:cNvPr id="4" name="Espace réservé du contenu 3">
            <a:extLst>
              <a:ext uri="{FF2B5EF4-FFF2-40B4-BE49-F238E27FC236}">
                <a16:creationId xmlns:a16="http://schemas.microsoft.com/office/drawing/2014/main" id="{70866784-74FD-2133-ED33-032F1050CF9A}"/>
              </a:ext>
            </a:extLst>
          </p:cNvPr>
          <p:cNvSpPr>
            <a:spLocks noGrp="1"/>
          </p:cNvSpPr>
          <p:nvPr>
            <p:ph sz="half" idx="2"/>
          </p:nvPr>
        </p:nvSpPr>
        <p:spPr/>
        <p:txBody>
          <a:bodyPr rtlCol="0">
            <a:normAutofit fontScale="92500" lnSpcReduction="20000"/>
          </a:bodyPr>
          <a:lstStyle/>
          <a:p>
            <a:pPr marL="0" indent="0" fontAlgn="auto">
              <a:spcAft>
                <a:spcPts val="0"/>
              </a:spcAft>
              <a:buFont typeface="Arial" panose="020B0604020202020204" pitchFamily="34" charset="0"/>
              <a:buNone/>
              <a:defRPr/>
            </a:pPr>
            <a:r>
              <a:rPr lang="fr-FR" b="1" dirty="0"/>
              <a:t>3. Mesures concrètes</a:t>
            </a:r>
            <a:endParaRPr lang="fr-FR" dirty="0"/>
          </a:p>
          <a:p>
            <a:pPr fontAlgn="auto">
              <a:spcAft>
                <a:spcPts val="0"/>
              </a:spcAft>
              <a:defRPr/>
            </a:pPr>
            <a:r>
              <a:rPr lang="fr-FR" dirty="0"/>
              <a:t>✔ Utilisation obligatoire de gants et bottes</a:t>
            </a:r>
            <a:br>
              <a:rPr lang="fr-FR" dirty="0"/>
            </a:br>
            <a:r>
              <a:rPr lang="fr-FR" dirty="0"/>
              <a:t>✔ Tri simple des déchets à la source</a:t>
            </a:r>
            <a:br>
              <a:rPr lang="fr-FR" dirty="0"/>
            </a:br>
            <a:r>
              <a:rPr lang="fr-FR" dirty="0"/>
              <a:t>✔ Interdiction de mélange (déchets dangereux)</a:t>
            </a:r>
            <a:br>
              <a:rPr lang="fr-FR" dirty="0"/>
            </a:br>
            <a:r>
              <a:rPr lang="fr-FR" dirty="0"/>
              <a:t>✔ Lavage des mains régulier</a:t>
            </a:r>
          </a:p>
          <a:p>
            <a:pPr marL="0" indent="0" fontAlgn="auto">
              <a:spcAft>
                <a:spcPts val="0"/>
              </a:spcAft>
              <a:buFont typeface="Arial" panose="020B0604020202020204" pitchFamily="34" charset="0"/>
              <a:buNone/>
              <a:defRPr/>
            </a:pPr>
            <a:r>
              <a:rPr lang="fr-FR" b="1" dirty="0"/>
              <a:t>4. Zéro déchet appliqué</a:t>
            </a:r>
            <a:endParaRPr lang="fr-FR" dirty="0"/>
          </a:p>
          <a:p>
            <a:pPr fontAlgn="auto">
              <a:spcAft>
                <a:spcPts val="0"/>
              </a:spcAft>
              <a:defRPr/>
            </a:pPr>
            <a:r>
              <a:rPr lang="fr-FR" dirty="0"/>
              <a:t>Tri des plastiques recyclables </a:t>
            </a:r>
          </a:p>
          <a:p>
            <a:pPr fontAlgn="auto">
              <a:spcAft>
                <a:spcPts val="0"/>
              </a:spcAft>
              <a:defRPr/>
            </a:pPr>
            <a:r>
              <a:rPr lang="fr-FR" dirty="0"/>
              <a:t>Valorisation des déchets (revente) </a:t>
            </a:r>
          </a:p>
          <a:p>
            <a:pPr fontAlgn="auto">
              <a:spcAft>
                <a:spcPts val="0"/>
              </a:spcAft>
              <a:defRPr/>
            </a:pPr>
            <a:r>
              <a:rPr lang="fr-FR" dirty="0"/>
              <a:t>Réduction des déchets non recyclables </a:t>
            </a:r>
          </a:p>
          <a:p>
            <a:pPr fontAlgn="auto">
              <a:spcAft>
                <a:spcPts val="0"/>
              </a:spcAft>
              <a:defRPr/>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re 1">
            <a:extLst>
              <a:ext uri="{FF2B5EF4-FFF2-40B4-BE49-F238E27FC236}">
                <a16:creationId xmlns:a16="http://schemas.microsoft.com/office/drawing/2014/main" id="{A540103E-38D2-23DF-A9A5-7BB96473A0CE}"/>
              </a:ext>
            </a:extLst>
          </p:cNvPr>
          <p:cNvSpPr>
            <a:spLocks noGrp="1" noChangeArrowheads="1"/>
          </p:cNvSpPr>
          <p:nvPr>
            <p:ph type="title"/>
          </p:nvPr>
        </p:nvSpPr>
        <p:spPr/>
        <p:txBody>
          <a:bodyPr/>
          <a:lstStyle/>
          <a:p>
            <a:r>
              <a:rPr lang="fr-FR" altLang="en-US" sz="3200" b="1">
                <a:latin typeface="Cambria" panose="02040503050406030204" pitchFamily="18" charset="0"/>
                <a:ea typeface="Cambria" panose="02040503050406030204" pitchFamily="18" charset="0"/>
                <a:cs typeface="Cambria" panose="02040503050406030204" pitchFamily="18" charset="0"/>
              </a:rPr>
              <a:t>ARTISANS (MENUISIERS, SOUDEURS, MÉCANICIENS</a:t>
            </a: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4D296414-81A9-E10F-FB2B-DE3DB1240CA7}"/>
              </a:ext>
            </a:extLst>
          </p:cNvPr>
          <p:cNvSpPr>
            <a:spLocks noGrp="1"/>
          </p:cNvSpPr>
          <p:nvPr>
            <p:ph sz="half" idx="1"/>
          </p:nvPr>
        </p:nvSpPr>
        <p:spPr/>
        <p:txBody>
          <a:bodyPr rtlCol="0">
            <a:normAutofit fontScale="92500" lnSpcReduction="20000"/>
          </a:bodyPr>
          <a:lstStyle/>
          <a:p>
            <a:pPr marL="0" indent="0" fontAlgn="auto">
              <a:spcAft>
                <a:spcPts val="0"/>
              </a:spcAft>
              <a:buFont typeface="Arial" panose="020B0604020202020204" pitchFamily="34" charset="0"/>
              <a:buNone/>
              <a:defRPr/>
            </a:pPr>
            <a:r>
              <a:rPr lang="fr-FR" b="1" dirty="0"/>
              <a:t>1. Risques identifiés</a:t>
            </a:r>
            <a:endParaRPr lang="fr-FR" dirty="0"/>
          </a:p>
          <a:p>
            <a:pPr fontAlgn="auto">
              <a:spcAft>
                <a:spcPts val="0"/>
              </a:spcAft>
              <a:defRPr/>
            </a:pPr>
            <a:r>
              <a:rPr lang="fr-FR" dirty="0"/>
              <a:t>Coupures et blessures </a:t>
            </a:r>
          </a:p>
          <a:p>
            <a:pPr fontAlgn="auto">
              <a:spcAft>
                <a:spcPts val="0"/>
              </a:spcAft>
              <a:defRPr/>
            </a:pPr>
            <a:r>
              <a:rPr lang="fr-FR" dirty="0"/>
              <a:t>Brûlures (soudure) </a:t>
            </a:r>
          </a:p>
          <a:p>
            <a:pPr fontAlgn="auto">
              <a:spcAft>
                <a:spcPts val="0"/>
              </a:spcAft>
              <a:defRPr/>
            </a:pPr>
            <a:r>
              <a:rPr lang="fr-FR" dirty="0"/>
              <a:t>Inhalation de fumées </a:t>
            </a:r>
          </a:p>
          <a:p>
            <a:pPr fontAlgn="auto">
              <a:spcAft>
                <a:spcPts val="0"/>
              </a:spcAft>
              <a:defRPr/>
            </a:pPr>
            <a:r>
              <a:rPr lang="fr-FR" dirty="0"/>
              <a:t>Bruit excessif </a:t>
            </a:r>
          </a:p>
          <a:p>
            <a:pPr fontAlgn="auto">
              <a:spcAft>
                <a:spcPts val="0"/>
              </a:spcAft>
              <a:defRPr/>
            </a:pPr>
            <a:r>
              <a:rPr lang="fr-FR" dirty="0"/>
              <a:t>Mauvaises postures </a:t>
            </a:r>
          </a:p>
          <a:p>
            <a:pPr marL="0" indent="0" fontAlgn="auto">
              <a:spcAft>
                <a:spcPts val="0"/>
              </a:spcAft>
              <a:buFont typeface="Arial" panose="020B0604020202020204" pitchFamily="34" charset="0"/>
              <a:buNone/>
              <a:defRPr/>
            </a:pPr>
            <a:r>
              <a:rPr lang="fr-FR" b="1" dirty="0"/>
              <a:t>2. Risques à maintenir</a:t>
            </a:r>
            <a:endParaRPr lang="fr-FR" dirty="0"/>
          </a:p>
          <a:p>
            <a:pPr fontAlgn="auto">
              <a:spcAft>
                <a:spcPts val="0"/>
              </a:spcAft>
              <a:defRPr/>
            </a:pPr>
            <a:r>
              <a:rPr lang="fr-FR" dirty="0"/>
              <a:t>Utilisation d’outils </a:t>
            </a:r>
          </a:p>
          <a:p>
            <a:pPr fontAlgn="auto">
              <a:spcAft>
                <a:spcPts val="0"/>
              </a:spcAft>
              <a:defRPr/>
            </a:pPr>
            <a:r>
              <a:rPr lang="fr-FR" dirty="0"/>
              <a:t>Bruit modéré </a:t>
            </a:r>
          </a:p>
          <a:p>
            <a:pPr fontAlgn="auto">
              <a:spcAft>
                <a:spcPts val="0"/>
              </a:spcAft>
              <a:defRPr/>
            </a:pPr>
            <a:r>
              <a:rPr lang="fr-FR" dirty="0"/>
              <a:t>Efforts physiques </a:t>
            </a:r>
          </a:p>
          <a:p>
            <a:pPr fontAlgn="auto">
              <a:spcAft>
                <a:spcPts val="0"/>
              </a:spcAft>
              <a:defRPr/>
            </a:pPr>
            <a:endParaRPr lang="fr-FR" dirty="0"/>
          </a:p>
        </p:txBody>
      </p:sp>
      <p:sp>
        <p:nvSpPr>
          <p:cNvPr id="4" name="Espace réservé du contenu 3">
            <a:extLst>
              <a:ext uri="{FF2B5EF4-FFF2-40B4-BE49-F238E27FC236}">
                <a16:creationId xmlns:a16="http://schemas.microsoft.com/office/drawing/2014/main" id="{CA8F393B-D225-93AD-5B18-4971DA6B9F0A}"/>
              </a:ext>
            </a:extLst>
          </p:cNvPr>
          <p:cNvSpPr>
            <a:spLocks noGrp="1"/>
          </p:cNvSpPr>
          <p:nvPr>
            <p:ph sz="half" idx="2"/>
          </p:nvPr>
        </p:nvSpPr>
        <p:spPr/>
        <p:txBody>
          <a:bodyPr rtlCol="0">
            <a:normAutofit fontScale="92500" lnSpcReduction="20000"/>
          </a:bodyPr>
          <a:lstStyle/>
          <a:p>
            <a:pPr fontAlgn="auto">
              <a:spcAft>
                <a:spcPts val="0"/>
              </a:spcAft>
              <a:defRPr/>
            </a:pPr>
            <a:r>
              <a:rPr lang="fr-FR" b="1" dirty="0"/>
              <a:t>3. Mesures concrètes</a:t>
            </a:r>
            <a:endParaRPr lang="fr-FR" dirty="0"/>
          </a:p>
          <a:p>
            <a:pPr marL="0" indent="0" fontAlgn="auto">
              <a:spcAft>
                <a:spcPts val="0"/>
              </a:spcAft>
              <a:buFont typeface="Arial" panose="020B0604020202020204" pitchFamily="34" charset="0"/>
              <a:buNone/>
              <a:defRPr/>
            </a:pPr>
            <a:r>
              <a:rPr lang="fr-FR" dirty="0"/>
              <a:t>✔ Entretien des outils</a:t>
            </a:r>
            <a:br>
              <a:rPr lang="fr-FR" dirty="0"/>
            </a:br>
            <a:r>
              <a:rPr lang="fr-FR" dirty="0"/>
              <a:t>✔ Organisation de l’atelier</a:t>
            </a:r>
            <a:br>
              <a:rPr lang="fr-FR" dirty="0"/>
            </a:br>
            <a:r>
              <a:rPr lang="fr-FR" dirty="0"/>
              <a:t>✔ Ventilation naturelle</a:t>
            </a:r>
            <a:br>
              <a:rPr lang="fr-FR" dirty="0"/>
            </a:br>
            <a:r>
              <a:rPr lang="fr-FR" dirty="0"/>
              <a:t>✔ Formation aux gestes sûrs</a:t>
            </a:r>
          </a:p>
          <a:p>
            <a:pPr marL="0" indent="0" fontAlgn="auto">
              <a:spcAft>
                <a:spcPts val="0"/>
              </a:spcAft>
              <a:buFont typeface="Arial" panose="020B0604020202020204" pitchFamily="34" charset="0"/>
              <a:buNone/>
              <a:defRPr/>
            </a:pPr>
            <a:r>
              <a:rPr lang="fr-FR" b="1" dirty="0"/>
              <a:t> 4. Zéro déchet appliqué</a:t>
            </a:r>
            <a:endParaRPr lang="fr-FR" dirty="0"/>
          </a:p>
          <a:p>
            <a:pPr fontAlgn="auto">
              <a:spcAft>
                <a:spcPts val="0"/>
              </a:spcAft>
              <a:defRPr/>
            </a:pPr>
            <a:r>
              <a:rPr lang="fr-FR" dirty="0"/>
              <a:t>Réutilisation des matériaux (bois, métal) </a:t>
            </a:r>
          </a:p>
          <a:p>
            <a:pPr fontAlgn="auto">
              <a:spcAft>
                <a:spcPts val="0"/>
              </a:spcAft>
              <a:defRPr/>
            </a:pPr>
            <a:r>
              <a:rPr lang="fr-FR" dirty="0"/>
              <a:t>Réduction des pertes </a:t>
            </a:r>
          </a:p>
          <a:p>
            <a:pPr fontAlgn="auto">
              <a:spcAft>
                <a:spcPts val="0"/>
              </a:spcAft>
              <a:defRPr/>
            </a:pPr>
            <a:r>
              <a:rPr lang="fr-FR" dirty="0"/>
              <a:t>Collecte des déchets recyclables </a:t>
            </a:r>
          </a:p>
          <a:p>
            <a:pPr fontAlgn="auto">
              <a:spcAft>
                <a:spcPts val="0"/>
              </a:spcAft>
              <a:defRPr/>
            </a:pP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re 1">
            <a:extLst>
              <a:ext uri="{FF2B5EF4-FFF2-40B4-BE49-F238E27FC236}">
                <a16:creationId xmlns:a16="http://schemas.microsoft.com/office/drawing/2014/main" id="{6D9D1B0B-CF75-5DC2-99DC-A568C6DB6E7A}"/>
              </a:ext>
            </a:extLst>
          </p:cNvPr>
          <p:cNvSpPr>
            <a:spLocks noGrp="1" noChangeArrowheads="1"/>
          </p:cNvSpPr>
          <p:nvPr>
            <p:ph type="title"/>
          </p:nvPr>
        </p:nvSpPr>
        <p:spPr/>
        <p:txBody>
          <a:bodyPr/>
          <a:lstStyle/>
          <a:p>
            <a:pPr algn="ctr"/>
            <a:r>
              <a:rPr lang="fr-FR" altLang="en-US" sz="3200" b="1">
                <a:latin typeface="Cambria" panose="02040503050406030204" pitchFamily="18" charset="0"/>
                <a:ea typeface="Cambria" panose="02040503050406030204" pitchFamily="18" charset="0"/>
                <a:cs typeface="Cambria" panose="02040503050406030204" pitchFamily="18" charset="0"/>
              </a:rPr>
              <a:t>0. Contexte</a:t>
            </a: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3081A7B0-C848-04D1-BFAC-D488D545BA5C}"/>
              </a:ext>
            </a:extLst>
          </p:cNvPr>
          <p:cNvSpPr>
            <a:spLocks noGrp="1"/>
          </p:cNvSpPr>
          <p:nvPr>
            <p:ph idx="1"/>
          </p:nvPr>
        </p:nvSpPr>
        <p:spPr>
          <a:xfrm>
            <a:off x="266700" y="1825625"/>
            <a:ext cx="11493500" cy="5032375"/>
          </a:xfrm>
        </p:spPr>
        <p:txBody>
          <a:bodyPr rtlCol="0">
            <a:normAutofit fontScale="92500" lnSpcReduction="10000"/>
          </a:bodyPr>
          <a:lstStyle/>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Dans la ville de Bujumbura, les conditions de travail, notamment dans les secteurs formels et informels, exposent les travailleurs à de nombreux risques professionnels (accidents, maladies professionnelles, pollution, mauvaise gestion des déchets). </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Par ailleurs, la problématique de la gestion des déchets constitue un défi majeur urbain, avec des impacts directs sur la santé des travailleurs et de la population.</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Dans ce contexte, les syndicats, en particulier la COSYBU, jouent un rôle clé dans  la promotion des droits des travailleurs, l’amélioration des conditions de travail et la sensibilisation aux enjeux environnementaux</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L’intégration de l’approche </a:t>
            </a:r>
            <a:r>
              <a:rPr lang="fr-FR" b="1" dirty="0">
                <a:latin typeface="Cambria" panose="02040503050406030204" pitchFamily="18" charset="0"/>
                <a:ea typeface="Cambria" panose="02040503050406030204" pitchFamily="18" charset="0"/>
              </a:rPr>
              <a:t>Zéro Déchet</a:t>
            </a:r>
            <a:r>
              <a:rPr lang="fr-FR" dirty="0">
                <a:latin typeface="Cambria" panose="02040503050406030204" pitchFamily="18" charset="0"/>
                <a:ea typeface="Cambria" panose="02040503050406030204" pitchFamily="18" charset="0"/>
              </a:rPr>
              <a:t> dans les pratiques de </a:t>
            </a:r>
            <a:r>
              <a:rPr lang="fr-FR" b="1" dirty="0">
                <a:latin typeface="Cambria" panose="02040503050406030204" pitchFamily="18" charset="0"/>
                <a:ea typeface="Cambria" panose="02040503050406030204" pitchFamily="18" charset="0"/>
              </a:rPr>
              <a:t>Santé et Sécurité au Travail (SST)</a:t>
            </a:r>
            <a:r>
              <a:rPr lang="fr-FR" dirty="0">
                <a:latin typeface="Cambria" panose="02040503050406030204" pitchFamily="18" charset="0"/>
                <a:ea typeface="Cambria" panose="02040503050406030204" pitchFamily="18" charset="0"/>
              </a:rPr>
              <a:t> apparaît comme une solution innovante pour réduire les risques professionnels tout en protégeant l’environnement.</a:t>
            </a:r>
          </a:p>
          <a:p>
            <a:pPr fontAlgn="auto">
              <a:spcAft>
                <a:spcPts val="0"/>
              </a:spcAft>
              <a:defRPr/>
            </a:pP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15DE9C-69BF-160E-7473-8960D4127B5C}"/>
              </a:ext>
            </a:extLst>
          </p:cNvPr>
          <p:cNvSpPr>
            <a:spLocks noGrp="1"/>
          </p:cNvSpPr>
          <p:nvPr>
            <p:ph type="title"/>
          </p:nvPr>
        </p:nvSpPr>
        <p:spPr/>
        <p:txBody>
          <a:bodyPr rtlCol="0">
            <a:normAutofit fontScale="90000"/>
          </a:bodyPr>
          <a:lstStyle/>
          <a:p>
            <a:pPr algn="ctr" fontAlgn="auto">
              <a:spcAft>
                <a:spcPts val="0"/>
              </a:spcAft>
              <a:defRPr/>
            </a:pPr>
            <a:br>
              <a:rPr lang="fr-FR" b="1" dirty="0">
                <a:latin typeface="Cambria" panose="02040503050406030204" pitchFamily="18" charset="0"/>
                <a:ea typeface="Cambria" panose="02040503050406030204" pitchFamily="18" charset="0"/>
              </a:rPr>
            </a:br>
            <a:r>
              <a:rPr lang="fr-FR" b="1" dirty="0">
                <a:latin typeface="Cambria" panose="02040503050406030204" pitchFamily="18" charset="0"/>
                <a:ea typeface="Cambria" panose="02040503050406030204" pitchFamily="18" charset="0"/>
              </a:rPr>
              <a:t>SYNTHÈSE TRANSVERSALE (TRÈS IMPORTANTE</a:t>
            </a:r>
            <a:r>
              <a:rPr lang="fr-FR" dirty="0">
                <a:latin typeface="Cambria" panose="02040503050406030204" pitchFamily="18" charset="0"/>
                <a:ea typeface="Cambria" panose="02040503050406030204" pitchFamily="18" charset="0"/>
              </a:rPr>
              <a:t>)</a:t>
            </a:r>
            <a:br>
              <a:rPr lang="fr-FR" dirty="0">
                <a:latin typeface="Cambria" panose="02040503050406030204" pitchFamily="18" charset="0"/>
                <a:ea typeface="Cambria" panose="02040503050406030204" pitchFamily="18" charset="0"/>
              </a:rPr>
            </a:br>
            <a:endParaRPr lang="fr-FR" dirty="0">
              <a:latin typeface="Cambria" panose="02040503050406030204" pitchFamily="18" charset="0"/>
              <a:ea typeface="Cambria" panose="02040503050406030204" pitchFamily="18" charset="0"/>
            </a:endParaRPr>
          </a:p>
        </p:txBody>
      </p:sp>
      <p:graphicFrame>
        <p:nvGraphicFramePr>
          <p:cNvPr id="6" name="Espace réservé du contenu 5">
            <a:extLst>
              <a:ext uri="{FF2B5EF4-FFF2-40B4-BE49-F238E27FC236}">
                <a16:creationId xmlns:a16="http://schemas.microsoft.com/office/drawing/2014/main" id="{91409C86-7A12-0A67-F995-D9CAA8876CB0}"/>
              </a:ext>
            </a:extLst>
          </p:cNvPr>
          <p:cNvGraphicFramePr>
            <a:graphicFrameLocks noGrp="1"/>
          </p:cNvGraphicFramePr>
          <p:nvPr>
            <p:ph idx="1"/>
          </p:nvPr>
        </p:nvGraphicFramePr>
        <p:xfrm>
          <a:off x="838200" y="1825625"/>
          <a:ext cx="10515600" cy="3840163"/>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20000"/>
                    </a:ext>
                  </a:extLst>
                </a:gridCol>
                <a:gridCol w="2628900">
                  <a:extLst>
                    <a:ext uri="{9D8B030D-6E8A-4147-A177-3AD203B41FA5}">
                      <a16:colId xmlns:a16="http://schemas.microsoft.com/office/drawing/2014/main" val="20001"/>
                    </a:ext>
                  </a:extLst>
                </a:gridCol>
                <a:gridCol w="2628900">
                  <a:extLst>
                    <a:ext uri="{9D8B030D-6E8A-4147-A177-3AD203B41FA5}">
                      <a16:colId xmlns:a16="http://schemas.microsoft.com/office/drawing/2014/main" val="20002"/>
                    </a:ext>
                  </a:extLst>
                </a:gridCol>
                <a:gridCol w="2628900">
                  <a:extLst>
                    <a:ext uri="{9D8B030D-6E8A-4147-A177-3AD203B41FA5}">
                      <a16:colId xmlns:a16="http://schemas.microsoft.com/office/drawing/2014/main" val="20003"/>
                    </a:ext>
                  </a:extLst>
                </a:gridCol>
              </a:tblGrid>
              <a:tr h="864805">
                <a:tc>
                  <a:txBody>
                    <a:bodyPr/>
                    <a:lstStyle/>
                    <a:p>
                      <a:pPr algn="just">
                        <a:lnSpc>
                          <a:spcPct val="105000"/>
                        </a:lnSpc>
                        <a:spcBef>
                          <a:spcPts val="500"/>
                        </a:spcBef>
                        <a:spcAft>
                          <a:spcPts val="500"/>
                        </a:spcAft>
                      </a:pPr>
                      <a:r>
                        <a:rPr lang="fr-FR" sz="2800" b="1" dirty="0">
                          <a:effectLst/>
                          <a:latin typeface="Cambria" panose="02040503050406030204" pitchFamily="18" charset="0"/>
                          <a:ea typeface="Cambria" panose="02040503050406030204" pitchFamily="18" charset="0"/>
                          <a:cs typeface="Times New Roman" panose="02020603050405020304" pitchFamily="18" charset="0"/>
                        </a:rPr>
                        <a:t>Métier</a:t>
                      </a:r>
                      <a:endParaRPr lang="fr-FR" sz="28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05000"/>
                        </a:lnSpc>
                        <a:spcBef>
                          <a:spcPts val="500"/>
                        </a:spcBef>
                        <a:spcAft>
                          <a:spcPts val="500"/>
                        </a:spcAft>
                      </a:pPr>
                      <a:r>
                        <a:rPr lang="fr-FR" sz="2800" b="1">
                          <a:effectLst/>
                          <a:latin typeface="Cambria" panose="02040503050406030204" pitchFamily="18" charset="0"/>
                          <a:ea typeface="Cambria" panose="02040503050406030204" pitchFamily="18" charset="0"/>
                          <a:cs typeface="Times New Roman" panose="02020603050405020304" pitchFamily="18" charset="0"/>
                        </a:rPr>
                        <a:t>Risques critiques</a:t>
                      </a:r>
                      <a:endParaRPr lang="fr-FR" sz="28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05000"/>
                        </a:lnSpc>
                        <a:spcBef>
                          <a:spcPts val="500"/>
                        </a:spcBef>
                        <a:spcAft>
                          <a:spcPts val="500"/>
                        </a:spcAft>
                      </a:pPr>
                      <a:r>
                        <a:rPr lang="fr-FR" sz="2800" b="1">
                          <a:effectLst/>
                          <a:latin typeface="Cambria" panose="02040503050406030204" pitchFamily="18" charset="0"/>
                          <a:ea typeface="Cambria" panose="02040503050406030204" pitchFamily="18" charset="0"/>
                          <a:cs typeface="Times New Roman" panose="02020603050405020304" pitchFamily="18" charset="0"/>
                        </a:rPr>
                        <a:t>Risques à maintenir</a:t>
                      </a:r>
                      <a:endParaRPr lang="fr-FR" sz="28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tc>
                  <a:txBody>
                    <a:bodyPr/>
                    <a:lstStyle/>
                    <a:p>
                      <a:pPr algn="just">
                        <a:lnSpc>
                          <a:spcPct val="105000"/>
                        </a:lnSpc>
                        <a:spcBef>
                          <a:spcPts val="500"/>
                        </a:spcBef>
                        <a:spcAft>
                          <a:spcPts val="500"/>
                        </a:spcAft>
                      </a:pPr>
                      <a:r>
                        <a:rPr lang="fr-FR" sz="2800" b="1">
                          <a:effectLst/>
                          <a:latin typeface="Cambria" panose="02040503050406030204" pitchFamily="18" charset="0"/>
                          <a:ea typeface="Cambria" panose="02040503050406030204" pitchFamily="18" charset="0"/>
                          <a:cs typeface="Times New Roman" panose="02020603050405020304" pitchFamily="18" charset="0"/>
                        </a:rPr>
                        <a:t>Action clé</a:t>
                      </a:r>
                      <a:endParaRPr lang="fr-FR" sz="280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991786">
                <a:tc>
                  <a:txBody>
                    <a:bodyPr/>
                    <a:lstStyle/>
                    <a:p>
                      <a:pPr algn="just">
                        <a:lnSpc>
                          <a:spcPct val="105000"/>
                        </a:lnSpc>
                        <a:spcBef>
                          <a:spcPts val="500"/>
                        </a:spcBef>
                        <a:spcAft>
                          <a:spcPts val="500"/>
                        </a:spcAft>
                      </a:pPr>
                      <a:r>
                        <a:rPr lang="fr-FR" sz="2800" dirty="0">
                          <a:effectLst/>
                          <a:latin typeface="Cambria" panose="02040503050406030204" pitchFamily="18" charset="0"/>
                          <a:ea typeface="Cambria" panose="02040503050406030204" pitchFamily="18" charset="0"/>
                          <a:cs typeface="Times New Roman" panose="02020603050405020304" pitchFamily="18" charset="0"/>
                        </a:rPr>
                        <a:t>Marchés</a:t>
                      </a:r>
                    </a:p>
                    <a:p>
                      <a:pPr algn="just">
                        <a:lnSpc>
                          <a:spcPct val="105000"/>
                        </a:lnSpc>
                        <a:spcBef>
                          <a:spcPts val="500"/>
                        </a:spcBef>
                        <a:spcAft>
                          <a:spcPts val="500"/>
                        </a:spcAft>
                      </a:pPr>
                      <a:endParaRPr lang="fr-FR" sz="28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Hygiène, chutes</a:t>
                      </a: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Port de charges</a:t>
                      </a: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Nettoyage + tri</a:t>
                      </a:r>
                    </a:p>
                  </a:txBody>
                  <a:tcPr marL="68580" marR="68580" marT="0" marB="0" anchor="ctr"/>
                </a:tc>
                <a:extLst>
                  <a:ext uri="{0D108BD9-81ED-4DB2-BD59-A6C34878D82A}">
                    <a16:rowId xmlns:a16="http://schemas.microsoft.com/office/drawing/2014/main" val="10001"/>
                  </a:ext>
                </a:extLst>
              </a:tr>
              <a:tr h="991786">
                <a:tc>
                  <a:txBody>
                    <a:bodyPr/>
                    <a:lstStyle/>
                    <a:p>
                      <a:pPr algn="just">
                        <a:lnSpc>
                          <a:spcPct val="105000"/>
                        </a:lnSpc>
                        <a:spcBef>
                          <a:spcPts val="500"/>
                        </a:spcBef>
                        <a:spcAft>
                          <a:spcPts val="500"/>
                        </a:spcAft>
                      </a:pPr>
                      <a:r>
                        <a:rPr lang="fr-FR" sz="2800" dirty="0">
                          <a:effectLst/>
                          <a:latin typeface="Cambria" panose="02040503050406030204" pitchFamily="18" charset="0"/>
                          <a:ea typeface="Cambria" panose="02040503050406030204" pitchFamily="18" charset="0"/>
                          <a:cs typeface="Times New Roman" panose="02020603050405020304" pitchFamily="18" charset="0"/>
                        </a:rPr>
                        <a:t>Collecteurs</a:t>
                      </a:r>
                    </a:p>
                    <a:p>
                      <a:pPr algn="just">
                        <a:lnSpc>
                          <a:spcPct val="105000"/>
                        </a:lnSpc>
                        <a:spcBef>
                          <a:spcPts val="500"/>
                        </a:spcBef>
                        <a:spcAft>
                          <a:spcPts val="500"/>
                        </a:spcAft>
                      </a:pPr>
                      <a:endParaRPr lang="fr-FR" sz="28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Déchets dangereux</a:t>
                      </a: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Manipulation déchets</a:t>
                      </a: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EPI + tri</a:t>
                      </a:r>
                    </a:p>
                  </a:txBody>
                  <a:tcPr marL="68580" marR="68580" marT="0" marB="0" anchor="ctr"/>
                </a:tc>
                <a:extLst>
                  <a:ext uri="{0D108BD9-81ED-4DB2-BD59-A6C34878D82A}">
                    <a16:rowId xmlns:a16="http://schemas.microsoft.com/office/drawing/2014/main" val="10002"/>
                  </a:ext>
                </a:extLst>
              </a:tr>
              <a:tr h="991786">
                <a:tc>
                  <a:txBody>
                    <a:bodyPr/>
                    <a:lstStyle/>
                    <a:p>
                      <a:pPr algn="just">
                        <a:lnSpc>
                          <a:spcPct val="105000"/>
                        </a:lnSpc>
                        <a:spcBef>
                          <a:spcPts val="500"/>
                        </a:spcBef>
                        <a:spcAft>
                          <a:spcPts val="500"/>
                        </a:spcAft>
                      </a:pPr>
                      <a:r>
                        <a:rPr lang="fr-FR" sz="2800" dirty="0">
                          <a:effectLst/>
                          <a:latin typeface="Cambria" panose="02040503050406030204" pitchFamily="18" charset="0"/>
                          <a:ea typeface="Cambria" panose="02040503050406030204" pitchFamily="18" charset="0"/>
                          <a:cs typeface="Times New Roman" panose="02020603050405020304" pitchFamily="18" charset="0"/>
                        </a:rPr>
                        <a:t>Artisans</a:t>
                      </a:r>
                    </a:p>
                    <a:p>
                      <a:pPr algn="just">
                        <a:lnSpc>
                          <a:spcPct val="105000"/>
                        </a:lnSpc>
                        <a:spcBef>
                          <a:spcPts val="500"/>
                        </a:spcBef>
                        <a:spcAft>
                          <a:spcPts val="500"/>
                        </a:spcAft>
                      </a:pPr>
                      <a:endParaRPr lang="fr-FR" sz="2800" dirty="0">
                        <a:effectLst/>
                        <a:latin typeface="Cambria" panose="02040503050406030204" pitchFamily="18" charset="0"/>
                        <a:ea typeface="Cambria" panose="02040503050406030204" pitchFamily="18" charset="0"/>
                        <a:cs typeface="Times New Roman" panose="02020603050405020304" pitchFamily="18" charset="0"/>
                      </a:endParaRP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Blessures, fumées</a:t>
                      </a:r>
                    </a:p>
                  </a:txBody>
                  <a:tcPr marL="68580" marR="68580" marT="0" marB="0" anchor="ctr"/>
                </a:tc>
                <a:tc>
                  <a:txBody>
                    <a:bodyPr/>
                    <a:lstStyle/>
                    <a:p>
                      <a:pPr algn="just">
                        <a:lnSpc>
                          <a:spcPct val="105000"/>
                        </a:lnSpc>
                        <a:spcBef>
                          <a:spcPts val="500"/>
                        </a:spcBef>
                        <a:spcAft>
                          <a:spcPts val="500"/>
                        </a:spcAft>
                      </a:pPr>
                      <a:r>
                        <a:rPr lang="fr-FR" sz="2800">
                          <a:effectLst/>
                          <a:latin typeface="Cambria" panose="02040503050406030204" pitchFamily="18" charset="0"/>
                          <a:ea typeface="Cambria" panose="02040503050406030204" pitchFamily="18" charset="0"/>
                          <a:cs typeface="Times New Roman" panose="02020603050405020304" pitchFamily="18" charset="0"/>
                        </a:rPr>
                        <a:t>Usage outils</a:t>
                      </a:r>
                    </a:p>
                  </a:txBody>
                  <a:tcPr marL="68580" marR="68580" marT="0" marB="0" anchor="ctr"/>
                </a:tc>
                <a:tc>
                  <a:txBody>
                    <a:bodyPr/>
                    <a:lstStyle/>
                    <a:p>
                      <a:pPr algn="just">
                        <a:lnSpc>
                          <a:spcPct val="105000"/>
                        </a:lnSpc>
                        <a:spcBef>
                          <a:spcPts val="500"/>
                        </a:spcBef>
                        <a:spcAft>
                          <a:spcPts val="500"/>
                        </a:spcAft>
                      </a:pPr>
                      <a:r>
                        <a:rPr lang="fr-FR" sz="2800" dirty="0">
                          <a:effectLst/>
                          <a:latin typeface="Cambria" panose="02040503050406030204" pitchFamily="18" charset="0"/>
                          <a:ea typeface="Cambria" panose="02040503050406030204" pitchFamily="18" charset="0"/>
                          <a:cs typeface="Times New Roman" panose="02020603050405020304" pitchFamily="18" charset="0"/>
                        </a:rPr>
                        <a:t>Organisation atelier</a:t>
                      </a:r>
                    </a:p>
                  </a:txBody>
                  <a:tcPr marL="68580" marR="68580" marT="0" marB="0" anchor="ctr"/>
                </a:tc>
                <a:extLst>
                  <a:ext uri="{0D108BD9-81ED-4DB2-BD59-A6C34878D82A}">
                    <a16:rowId xmlns:a16="http://schemas.microsoft.com/office/drawing/2014/main" val="10003"/>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re 1">
            <a:extLst>
              <a:ext uri="{FF2B5EF4-FFF2-40B4-BE49-F238E27FC236}">
                <a16:creationId xmlns:a16="http://schemas.microsoft.com/office/drawing/2014/main" id="{2BE5F3FC-4E63-3756-D2F0-F867F6E40A2B}"/>
              </a:ext>
            </a:extLst>
          </p:cNvPr>
          <p:cNvSpPr>
            <a:spLocks noGrp="1" noChangeArrowheads="1"/>
          </p:cNvSpPr>
          <p:nvPr>
            <p:ph type="title"/>
          </p:nvPr>
        </p:nvSpPr>
        <p:spPr/>
        <p:txBody>
          <a:bodyPr/>
          <a:lstStyle/>
          <a:p>
            <a:pPr algn="ctr"/>
            <a:r>
              <a:rPr lang="fr-FR" altLang="en-US" b="1">
                <a:latin typeface="Cambria" panose="02040503050406030204" pitchFamily="18" charset="0"/>
                <a:ea typeface="Cambria" panose="02040503050406030204" pitchFamily="18" charset="0"/>
                <a:cs typeface="Cambria" panose="02040503050406030204" pitchFamily="18" charset="0"/>
              </a:rPr>
              <a:t>15. Conclusion</a:t>
            </a:r>
            <a:br>
              <a:rPr lang="fr-FR" altLang="en-US" b="1">
                <a:latin typeface="Cambria" panose="02040503050406030204" pitchFamily="18" charset="0"/>
                <a:ea typeface="Cambria" panose="02040503050406030204" pitchFamily="18" charset="0"/>
                <a:cs typeface="Cambria" panose="02040503050406030204" pitchFamily="18" charset="0"/>
              </a:rPr>
            </a:br>
            <a:endParaRPr lang="fr-FR" altLang="en-US" b="1">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C80BB860-E2C5-5A54-32B1-6351387C9588}"/>
              </a:ext>
            </a:extLst>
          </p:cNvPr>
          <p:cNvSpPr>
            <a:spLocks noGrp="1"/>
          </p:cNvSpPr>
          <p:nvPr>
            <p:ph idx="1"/>
          </p:nvPr>
        </p:nvSpPr>
        <p:spPr>
          <a:xfrm>
            <a:off x="0" y="1470025"/>
            <a:ext cx="12095163" cy="4706938"/>
          </a:xfrm>
        </p:spPr>
        <p:txBody>
          <a:bodyPr rtlCol="0">
            <a:normAutofit/>
          </a:bodyPr>
          <a:lstStyle/>
          <a:p>
            <a:pPr marL="0" indent="0" fontAlgn="auto">
              <a:spcAft>
                <a:spcPts val="0"/>
              </a:spcAft>
              <a:buFont typeface="Arial" panose="020B0604020202020204" pitchFamily="34" charset="0"/>
              <a:buNone/>
              <a:defRPr/>
            </a:pPr>
            <a:r>
              <a:rPr lang="fr-FR" dirty="0">
                <a:latin typeface="Cambria" panose="02040503050406030204" pitchFamily="18" charset="0"/>
                <a:ea typeface="Cambria" panose="02040503050406030204" pitchFamily="18" charset="0"/>
              </a:rPr>
              <a:t>L’intégration d’exemples concrets montre que la SST dans le secteur informel n’est pas une théorie, mais une réalité applicable avec des actions simples :</a:t>
            </a:r>
          </a:p>
          <a:p>
            <a:pPr fontAlgn="auto">
              <a:spcAft>
                <a:spcPts val="0"/>
              </a:spcAft>
              <a:buFont typeface="Wingdings" panose="05000000000000000000" pitchFamily="2" charset="2"/>
              <a:buChar char="§"/>
              <a:defRPr/>
            </a:pPr>
            <a:r>
              <a:rPr lang="fr-FR" b="1" dirty="0">
                <a:latin typeface="Cambria" panose="02040503050406030204" pitchFamily="18" charset="0"/>
                <a:ea typeface="Cambria" panose="02040503050406030204" pitchFamily="18" charset="0"/>
              </a:rPr>
              <a:t>nettoyer </a:t>
            </a:r>
          </a:p>
          <a:p>
            <a:pPr fontAlgn="auto">
              <a:spcAft>
                <a:spcPts val="0"/>
              </a:spcAft>
              <a:buFont typeface="Wingdings" panose="05000000000000000000" pitchFamily="2" charset="2"/>
              <a:buChar char="§"/>
              <a:defRPr/>
            </a:pPr>
            <a:r>
              <a:rPr lang="fr-FR" b="1" dirty="0">
                <a:latin typeface="Cambria" panose="02040503050406030204" pitchFamily="18" charset="0"/>
                <a:ea typeface="Cambria" panose="02040503050406030204" pitchFamily="18" charset="0"/>
              </a:rPr>
              <a:t>organiser </a:t>
            </a:r>
          </a:p>
          <a:p>
            <a:pPr fontAlgn="auto">
              <a:spcAft>
                <a:spcPts val="0"/>
              </a:spcAft>
              <a:buFont typeface="Wingdings" panose="05000000000000000000" pitchFamily="2" charset="2"/>
              <a:buChar char="§"/>
              <a:defRPr/>
            </a:pPr>
            <a:r>
              <a:rPr lang="fr-FR" b="1" dirty="0">
                <a:latin typeface="Cambria" panose="02040503050406030204" pitchFamily="18" charset="0"/>
                <a:ea typeface="Cambria" panose="02040503050406030204" pitchFamily="18" charset="0"/>
              </a:rPr>
              <a:t>trier </a:t>
            </a:r>
          </a:p>
          <a:p>
            <a:pPr fontAlgn="auto">
              <a:spcAft>
                <a:spcPts val="0"/>
              </a:spcAft>
              <a:buFont typeface="Wingdings" panose="05000000000000000000" pitchFamily="2" charset="2"/>
              <a:buChar char="§"/>
              <a:defRPr/>
            </a:pPr>
            <a:r>
              <a:rPr lang="fr-FR" b="1" dirty="0">
                <a:latin typeface="Cambria" panose="02040503050406030204" pitchFamily="18" charset="0"/>
                <a:ea typeface="Cambria" panose="02040503050406030204" pitchFamily="18" charset="0"/>
              </a:rPr>
              <a:t>protéger </a:t>
            </a:r>
          </a:p>
          <a:p>
            <a:pPr marL="0" indent="0" fontAlgn="auto">
              <a:spcAft>
                <a:spcPts val="0"/>
              </a:spcAft>
              <a:buFont typeface="Arial" panose="020B0604020202020204" pitchFamily="34" charset="0"/>
              <a:buNone/>
              <a:defRPr/>
            </a:pPr>
            <a:r>
              <a:rPr lang="fr-FR" dirty="0">
                <a:latin typeface="Cambria" panose="02040503050406030204" pitchFamily="18" charset="0"/>
                <a:ea typeface="Cambria" panose="02040503050406030204" pitchFamily="18" charset="0"/>
              </a:rPr>
              <a:t>Ce sont ces </a:t>
            </a:r>
            <a:r>
              <a:rPr lang="fr-FR" b="1" dirty="0">
                <a:latin typeface="Cambria" panose="02040503050406030204" pitchFamily="18" charset="0"/>
                <a:ea typeface="Cambria" panose="02040503050406030204" pitchFamily="18" charset="0"/>
              </a:rPr>
              <a:t>petites actions</a:t>
            </a:r>
            <a:r>
              <a:rPr lang="fr-FR" dirty="0">
                <a:latin typeface="Cambria" panose="02040503050406030204" pitchFamily="18" charset="0"/>
                <a:ea typeface="Cambria" panose="02040503050406030204" pitchFamily="18" charset="0"/>
              </a:rPr>
              <a:t> qui produisent de </a:t>
            </a:r>
            <a:r>
              <a:rPr lang="fr-FR" b="1" dirty="0">
                <a:latin typeface="Cambria" panose="02040503050406030204" pitchFamily="18" charset="0"/>
                <a:ea typeface="Cambria" panose="02040503050406030204" pitchFamily="18" charset="0"/>
              </a:rPr>
              <a:t>grands résultats</a:t>
            </a:r>
            <a:r>
              <a:rPr lang="fr-FR" dirty="0">
                <a:latin typeface="Cambria" panose="02040503050406030204" pitchFamily="18" charset="0"/>
                <a:ea typeface="Cambria" panose="02040503050406030204" pitchFamily="18" charset="0"/>
              </a:rPr>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A2C965F-3A6F-355B-7E03-C3D88A533E61}"/>
              </a:ext>
            </a:extLst>
          </p:cNvPr>
          <p:cNvSpPr>
            <a:spLocks noGrp="1"/>
          </p:cNvSpPr>
          <p:nvPr>
            <p:ph idx="1"/>
          </p:nvPr>
        </p:nvSpPr>
        <p:spPr>
          <a:xfrm>
            <a:off x="838200" y="0"/>
            <a:ext cx="11072813" cy="5567363"/>
          </a:xfrm>
        </p:spPr>
        <p:txBody>
          <a:bodyPr rtlCol="0">
            <a:normAutofit/>
          </a:bodyPr>
          <a:lstStyle/>
          <a:p>
            <a:pPr fontAlgn="auto">
              <a:spcAft>
                <a:spcPts val="0"/>
              </a:spcAft>
              <a:buFont typeface="Wingdings" panose="05000000000000000000" pitchFamily="2" charset="2"/>
              <a:buChar char="§"/>
              <a:defRPr/>
            </a:pPr>
            <a:r>
              <a:rPr lang="fr-FR" dirty="0"/>
              <a:t>L’opérationnalisation des mesures de SST dans le secteur informel nécessite une approche réaliste et progressive.</a:t>
            </a:r>
          </a:p>
          <a:p>
            <a:pPr marL="0" indent="0" fontAlgn="auto">
              <a:spcAft>
                <a:spcPts val="0"/>
              </a:spcAft>
              <a:buFont typeface="Arial" panose="020B0604020202020204" pitchFamily="34" charset="0"/>
              <a:buNone/>
              <a:defRPr/>
            </a:pPr>
            <a:r>
              <a:rPr lang="fr-FR" dirty="0"/>
              <a:t>Il ne s’agit pas de supprimer tous les risques immédiatement, mais de :</a:t>
            </a:r>
            <a:br>
              <a:rPr lang="fr-FR" dirty="0"/>
            </a:br>
            <a:r>
              <a:rPr lang="fr-FR" dirty="0"/>
              <a:t>✔ les identifier</a:t>
            </a:r>
            <a:br>
              <a:rPr lang="fr-FR" dirty="0"/>
            </a:br>
            <a:r>
              <a:rPr lang="fr-FR" dirty="0"/>
              <a:t>✔ les prioriser</a:t>
            </a:r>
            <a:br>
              <a:rPr lang="fr-FR" dirty="0"/>
            </a:br>
            <a:r>
              <a:rPr lang="fr-FR" dirty="0"/>
              <a:t>✔ les réduire progressivement</a:t>
            </a:r>
            <a:br>
              <a:rPr lang="fr-FR" dirty="0"/>
            </a:br>
            <a:r>
              <a:rPr lang="fr-FR" dirty="0"/>
              <a:t>✔ encadrer ceux qui sont inévitables</a:t>
            </a:r>
          </a:p>
          <a:p>
            <a:pPr fontAlgn="auto">
              <a:spcAft>
                <a:spcPts val="0"/>
              </a:spcAft>
              <a:buFont typeface="Wingdings" panose="05000000000000000000" pitchFamily="2" charset="2"/>
              <a:buChar char="§"/>
              <a:defRPr/>
            </a:pPr>
            <a:r>
              <a:rPr lang="fr-FR" b="1" dirty="0"/>
              <a:t>L’intégration de l’approche zéro déchet permet d’améliorer simultanément la sécurité des travailleurs et la protection de l’environnement.</a:t>
            </a:r>
          </a:p>
          <a:p>
            <a:pPr fontAlgn="auto">
              <a:spcAft>
                <a:spcPts val="0"/>
              </a:spcAft>
              <a:buFont typeface="Wingdings" panose="05000000000000000000" pitchFamily="2" charset="2"/>
              <a:buChar char="§"/>
              <a:defRPr/>
            </a:pPr>
            <a:r>
              <a:rPr lang="fr-FR" dirty="0"/>
              <a:t>En résumé :</a:t>
            </a:r>
            <a:r>
              <a:rPr lang="fr-FR" b="1" dirty="0"/>
              <a:t>Moins de déchets = moins de risques = meilleures conditions de travail</a:t>
            </a:r>
            <a:endParaRPr lang="fr-FR" dirty="0"/>
          </a:p>
          <a:p>
            <a:pPr fontAlgn="auto">
              <a:spcAft>
                <a:spcPts val="0"/>
              </a:spcAft>
              <a:defRPr/>
            </a:pP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re 1">
            <a:extLst>
              <a:ext uri="{FF2B5EF4-FFF2-40B4-BE49-F238E27FC236}">
                <a16:creationId xmlns:a16="http://schemas.microsoft.com/office/drawing/2014/main" id="{03DC165A-E0AD-5358-AE88-58F3E9726AFA}"/>
              </a:ext>
            </a:extLst>
          </p:cNvPr>
          <p:cNvSpPr>
            <a:spLocks noGrp="1" noChangeArrowheads="1"/>
          </p:cNvSpPr>
          <p:nvPr>
            <p:ph type="title"/>
          </p:nvPr>
        </p:nvSpPr>
        <p:spPr/>
        <p:txBody>
          <a:bodyPr/>
          <a:lstStyle/>
          <a:p>
            <a:pPr algn="ctr"/>
            <a:r>
              <a:rPr lang="fr-FR" altLang="en-US" b="1">
                <a:latin typeface="Cambria" panose="02040503050406030204" pitchFamily="18" charset="0"/>
                <a:ea typeface="Cambria" panose="02040503050406030204" pitchFamily="18" charset="0"/>
                <a:cs typeface="Cambria" panose="02040503050406030204" pitchFamily="18" charset="0"/>
              </a:rPr>
              <a:t>Merci de votre écoute attentive </a:t>
            </a:r>
          </a:p>
        </p:txBody>
      </p:sp>
      <p:pic>
        <p:nvPicPr>
          <p:cNvPr id="24579" name="Picture 4" descr="https://cloudfront-eu-central-1.images.arcpublishing.com/leparisien/EXQYWXXEUVCRHLHOP5HTTFIK2M.jpg">
            <a:extLst>
              <a:ext uri="{FF2B5EF4-FFF2-40B4-BE49-F238E27FC236}">
                <a16:creationId xmlns:a16="http://schemas.microsoft.com/office/drawing/2014/main" id="{2B12D3BF-DEC7-0294-D87A-9F800B50096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135063" y="1481138"/>
            <a:ext cx="9664700" cy="4695825"/>
          </a:xfr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a:extLst>
              <a:ext uri="{FF2B5EF4-FFF2-40B4-BE49-F238E27FC236}">
                <a16:creationId xmlns:a16="http://schemas.microsoft.com/office/drawing/2014/main" id="{63D591C8-11BC-E450-7FDD-EBBB9F1CE70C}"/>
              </a:ext>
            </a:extLst>
          </p:cNvPr>
          <p:cNvSpPr>
            <a:spLocks noGrp="1" noChangeArrowheads="1"/>
          </p:cNvSpPr>
          <p:nvPr>
            <p:ph type="title"/>
          </p:nvPr>
        </p:nvSpPr>
        <p:spPr>
          <a:xfrm>
            <a:off x="0" y="0"/>
            <a:ext cx="12192000" cy="1065213"/>
          </a:xfrm>
        </p:spPr>
        <p:txBody>
          <a:bodyPr/>
          <a:lstStyle/>
          <a:p>
            <a:pPr algn="ctr"/>
            <a:r>
              <a:rPr lang="fr-FR" altLang="en-US" sz="3200" b="1">
                <a:latin typeface="Cambria" panose="02040503050406030204" pitchFamily="18" charset="0"/>
                <a:ea typeface="Cambria" panose="02040503050406030204" pitchFamily="18" charset="0"/>
                <a:cs typeface="Cambria" panose="02040503050406030204" pitchFamily="18" charset="0"/>
              </a:rPr>
              <a:t>1. Objectifs</a:t>
            </a:r>
            <a:br>
              <a:rPr lang="fr-FR" altLang="en-US" sz="3200">
                <a:latin typeface="Cambria" panose="02040503050406030204" pitchFamily="18" charset="0"/>
                <a:ea typeface="Cambria" panose="02040503050406030204" pitchFamily="18" charset="0"/>
                <a:cs typeface="Cambria" panose="02040503050406030204" pitchFamily="18" charset="0"/>
              </a:rPr>
            </a:b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D1FBF6A2-FA83-852F-1220-6F3C44415AA8}"/>
              </a:ext>
            </a:extLst>
          </p:cNvPr>
          <p:cNvSpPr>
            <a:spLocks noGrp="1"/>
          </p:cNvSpPr>
          <p:nvPr>
            <p:ph idx="1"/>
          </p:nvPr>
        </p:nvSpPr>
        <p:spPr>
          <a:xfrm>
            <a:off x="1655763" y="1343025"/>
            <a:ext cx="8275637" cy="5243513"/>
          </a:xfrm>
        </p:spPr>
        <p:txBody>
          <a:bodyPr rtlCol="0">
            <a:normAutofit fontScale="92500" lnSpcReduction="10000"/>
          </a:bodyPr>
          <a:lstStyle/>
          <a:p>
            <a:pPr marL="457200" lvl="1" indent="0" fontAlgn="auto">
              <a:spcAft>
                <a:spcPts val="0"/>
              </a:spcAft>
              <a:buFont typeface="Arial" panose="020B0604020202020204" pitchFamily="34" charset="0"/>
              <a:buNone/>
              <a:defRPr/>
            </a:pPr>
            <a:r>
              <a:rPr lang="fr-FR" b="1" dirty="0">
                <a:solidFill>
                  <a:srgbClr val="0070C0"/>
                </a:solidFill>
                <a:latin typeface="Cambria" panose="02040503050406030204" pitchFamily="18" charset="0"/>
                <a:ea typeface="Cambria" panose="02040503050406030204" pitchFamily="18" charset="0"/>
              </a:rPr>
              <a:t>1.1 Objectif général : </a:t>
            </a:r>
          </a:p>
          <a:p>
            <a:pPr fontAlgn="auto">
              <a:spcAft>
                <a:spcPts val="0"/>
              </a:spcAft>
              <a:buFont typeface="Wingdings" panose="05000000000000000000" pitchFamily="2" charset="2"/>
              <a:buChar char="§"/>
              <a:defRPr/>
            </a:pPr>
            <a:r>
              <a:rPr lang="fr-FR" dirty="0"/>
              <a:t>Renforcer les capacités des leaders syndicaux de la COSYBU pour promouvoir et mettre en œuvre des mesures efficaces de SST intégrant l’approche Zéro Déchet  sur le lieu de travail  et dans leur environnement.</a:t>
            </a:r>
          </a:p>
          <a:p>
            <a:pPr marL="0" indent="0" fontAlgn="auto">
              <a:spcAft>
                <a:spcPts val="0"/>
              </a:spcAft>
              <a:buFont typeface="Arial" panose="020B0604020202020204" pitchFamily="34" charset="0"/>
              <a:buNone/>
              <a:defRPr/>
            </a:pPr>
            <a:r>
              <a:rPr lang="fr-FR" b="1" dirty="0"/>
              <a:t> 1.2 </a:t>
            </a:r>
            <a:r>
              <a:rPr lang="fr-FR" b="1" dirty="0">
                <a:solidFill>
                  <a:srgbClr val="0070C0"/>
                </a:solidFill>
              </a:rPr>
              <a:t>Objectifs spécifiques:</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Renforcer les connaissances en SST</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Identifier et analyser les risques professionnels</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Promouvoir des mesures de prévention adaptées</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Intégrer les principes du Zéro Déchet dans les milieux de travail</a:t>
            </a:r>
          </a:p>
          <a:p>
            <a:pPr fontAlgn="auto">
              <a:spcAft>
                <a:spcPts val="0"/>
              </a:spcAft>
              <a:buFont typeface="Wingdings" panose="05000000000000000000" pitchFamily="2" charset="2"/>
              <a:buChar char="§"/>
              <a:defRPr/>
            </a:pPr>
            <a:r>
              <a:rPr lang="fr-FR" dirty="0">
                <a:latin typeface="Cambria" panose="02040503050406030204" pitchFamily="18" charset="0"/>
                <a:ea typeface="Cambria" panose="02040503050406030204" pitchFamily="18" charset="0"/>
              </a:rPr>
              <a:t>Renforcer le plaidoyer syndical en matière de SST et environnement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re 1">
            <a:extLst>
              <a:ext uri="{FF2B5EF4-FFF2-40B4-BE49-F238E27FC236}">
                <a16:creationId xmlns:a16="http://schemas.microsoft.com/office/drawing/2014/main" id="{30198C67-4972-C000-EFCF-2E80970071AC}"/>
              </a:ext>
            </a:extLst>
          </p:cNvPr>
          <p:cNvSpPr>
            <a:spLocks noGrp="1" noChangeArrowheads="1"/>
          </p:cNvSpPr>
          <p:nvPr>
            <p:ph type="title"/>
          </p:nvPr>
        </p:nvSpPr>
        <p:spPr>
          <a:xfrm>
            <a:off x="0" y="-23813"/>
            <a:ext cx="12192000" cy="1076326"/>
          </a:xfrm>
        </p:spPr>
        <p:txBody>
          <a:bodyPr/>
          <a:lstStyle/>
          <a:p>
            <a:pPr algn="ctr"/>
            <a:r>
              <a:rPr lang="fr-FR" altLang="en-US" sz="3200" b="1">
                <a:latin typeface="Cambria" panose="02040503050406030204" pitchFamily="18" charset="0"/>
                <a:ea typeface="Cambria" panose="02040503050406030204" pitchFamily="18" charset="0"/>
                <a:cs typeface="Cambria" panose="02040503050406030204" pitchFamily="18" charset="0"/>
              </a:rPr>
              <a:t>2. Résultats attendus</a:t>
            </a:r>
            <a:br>
              <a:rPr lang="fr-FR" altLang="en-US" sz="3200">
                <a:latin typeface="Cambria" panose="02040503050406030204" pitchFamily="18" charset="0"/>
                <a:ea typeface="Cambria" panose="02040503050406030204" pitchFamily="18" charset="0"/>
                <a:cs typeface="Cambria" panose="02040503050406030204" pitchFamily="18" charset="0"/>
              </a:rPr>
            </a:b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5123" name="Espace réservé du contenu 2">
            <a:extLst>
              <a:ext uri="{FF2B5EF4-FFF2-40B4-BE49-F238E27FC236}">
                <a16:creationId xmlns:a16="http://schemas.microsoft.com/office/drawing/2014/main" id="{B00BDDEE-7EA7-5996-2948-703C61572E84}"/>
              </a:ext>
            </a:extLst>
          </p:cNvPr>
          <p:cNvSpPr>
            <a:spLocks noGrp="1" noChangeArrowheads="1"/>
          </p:cNvSpPr>
          <p:nvPr>
            <p:ph idx="1"/>
          </p:nvPr>
        </p:nvSpPr>
        <p:spPr>
          <a:xfrm>
            <a:off x="1412875" y="1238250"/>
            <a:ext cx="8772525" cy="4938713"/>
          </a:xfrm>
        </p:spPr>
        <p:txBody>
          <a:bodyPr/>
          <a:lstStyle/>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Les participants maîtrisent les concepts clés de la SST</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Les risques professionnels sont mieux identifiés et documentés</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Des pratiques Zéro Déchet sont intégrées dans les milieux de travail</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Des plans d’action syndicaux sont élaborés</a:t>
            </a:r>
          </a:p>
          <a:p>
            <a:pPr>
              <a:buFont typeface="Wingdings" panose="05000000000000000000" pitchFamily="2" charset="2"/>
              <a:buChar char="§"/>
            </a:pPr>
            <a:r>
              <a:rPr lang="fr-FR" altLang="en-US">
                <a:latin typeface="Cambria" panose="02040503050406030204" pitchFamily="18" charset="0"/>
                <a:ea typeface="Cambria" panose="02040503050406030204" pitchFamily="18" charset="0"/>
                <a:cs typeface="Cambria" panose="02040503050406030204" pitchFamily="18" charset="0"/>
              </a:rPr>
              <a:t>Les capacités de plaidoyer des syndicats sont renforcées</a:t>
            </a:r>
          </a:p>
          <a:p>
            <a:endParaRPr lang="fr-FR"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re 1">
            <a:extLst>
              <a:ext uri="{FF2B5EF4-FFF2-40B4-BE49-F238E27FC236}">
                <a16:creationId xmlns:a16="http://schemas.microsoft.com/office/drawing/2014/main" id="{CBBC724D-E6DE-0BFC-CD26-FC3381A42AFE}"/>
              </a:ext>
            </a:extLst>
          </p:cNvPr>
          <p:cNvSpPr>
            <a:spLocks noGrp="1" noChangeArrowheads="1"/>
          </p:cNvSpPr>
          <p:nvPr>
            <p:ph type="title"/>
          </p:nvPr>
        </p:nvSpPr>
        <p:spPr>
          <a:xfrm>
            <a:off x="795338" y="0"/>
            <a:ext cx="10515600" cy="1325563"/>
          </a:xfrm>
        </p:spPr>
        <p:txBody>
          <a:bodyPr/>
          <a:lstStyle/>
          <a:p>
            <a:pPr algn="ctr"/>
            <a:r>
              <a:rPr lang="fr-FR" altLang="en-US"/>
              <a:t> </a:t>
            </a:r>
            <a:r>
              <a:rPr lang="fr-FR" altLang="en-US" b="1"/>
              <a:t>3</a:t>
            </a:r>
            <a:r>
              <a:rPr lang="fr-FR" altLang="en-US"/>
              <a:t>. </a:t>
            </a:r>
            <a:r>
              <a:rPr lang="fr-FR" altLang="en-US" sz="3200" b="1">
                <a:latin typeface="Cambria" panose="02040503050406030204" pitchFamily="18" charset="0"/>
                <a:ea typeface="Cambria" panose="02040503050406030204" pitchFamily="18" charset="0"/>
                <a:cs typeface="Cambria" panose="02040503050406030204" pitchFamily="18" charset="0"/>
              </a:rPr>
              <a:t>THEMATIQUES  D’ECHANGES </a:t>
            </a:r>
          </a:p>
        </p:txBody>
      </p:sp>
      <p:sp>
        <p:nvSpPr>
          <p:cNvPr id="3" name="Espace réservé du contenu 2">
            <a:extLst>
              <a:ext uri="{FF2B5EF4-FFF2-40B4-BE49-F238E27FC236}">
                <a16:creationId xmlns:a16="http://schemas.microsoft.com/office/drawing/2014/main" id="{EB1311C8-B59A-AB9A-50A4-CC86BAA73B65}"/>
              </a:ext>
            </a:extLst>
          </p:cNvPr>
          <p:cNvSpPr>
            <a:spLocks noGrp="1"/>
          </p:cNvSpPr>
          <p:nvPr>
            <p:ph idx="1"/>
          </p:nvPr>
        </p:nvSpPr>
        <p:spPr>
          <a:xfrm>
            <a:off x="2303463" y="1825625"/>
            <a:ext cx="7500937" cy="5032375"/>
          </a:xfrm>
        </p:spPr>
        <p:txBody>
          <a:bodyPr rtlCol="0">
            <a:normAutofit fontScale="92500" lnSpcReduction="10000"/>
          </a:bodyPr>
          <a:lstStyle/>
          <a:p>
            <a:pPr marL="0" indent="0" fontAlgn="auto">
              <a:spcAft>
                <a:spcPts val="0"/>
              </a:spcAft>
              <a:buFont typeface="Arial" panose="020B0604020202020204" pitchFamily="34" charset="0"/>
              <a:buNone/>
              <a:defRPr/>
            </a:pPr>
            <a:r>
              <a:rPr lang="fr-FR" dirty="0"/>
              <a:t>Afin de transformer la réglementation et les principes en actions concrètes et mesurables,  les participants au présent atelier échangeront   sur les élements ci-après :  </a:t>
            </a:r>
          </a:p>
          <a:p>
            <a:pPr marL="514350" indent="-514350" fontAlgn="auto">
              <a:spcAft>
                <a:spcPts val="0"/>
              </a:spcAft>
              <a:buFont typeface="+mj-lt"/>
              <a:buAutoNum type="arabicPeriod"/>
              <a:defRPr/>
            </a:pPr>
            <a:r>
              <a:rPr lang="fr-FR" b="1" dirty="0"/>
              <a:t>Engagement et leadership</a:t>
            </a:r>
            <a:endParaRPr lang="fr-FR" dirty="0"/>
          </a:p>
          <a:p>
            <a:pPr marL="514350" indent="-514350" fontAlgn="auto">
              <a:spcAft>
                <a:spcPts val="0"/>
              </a:spcAft>
              <a:buFont typeface="+mj-lt"/>
              <a:buAutoNum type="arabicPeriod"/>
              <a:defRPr/>
            </a:pPr>
            <a:r>
              <a:rPr lang="fr-FR" b="1" dirty="0"/>
              <a:t>Organisation et structure</a:t>
            </a:r>
            <a:endParaRPr lang="fr-FR" dirty="0"/>
          </a:p>
          <a:p>
            <a:pPr marL="514350" indent="-514350" fontAlgn="auto">
              <a:spcAft>
                <a:spcPts val="0"/>
              </a:spcAft>
              <a:buFont typeface="+mj-lt"/>
              <a:buAutoNum type="arabicPeriod"/>
              <a:defRPr/>
            </a:pPr>
            <a:r>
              <a:rPr lang="fr-FR" b="1" dirty="0"/>
              <a:t>Identification et gestion des risques</a:t>
            </a:r>
            <a:endParaRPr lang="fr-FR" dirty="0"/>
          </a:p>
          <a:p>
            <a:pPr marL="514350" indent="-514350" fontAlgn="auto">
              <a:spcAft>
                <a:spcPts val="0"/>
              </a:spcAft>
              <a:buFont typeface="+mj-lt"/>
              <a:buAutoNum type="arabicPeriod"/>
              <a:defRPr/>
            </a:pPr>
            <a:r>
              <a:rPr lang="fr-FR" b="1" dirty="0"/>
              <a:t>Formation et sensibilisation</a:t>
            </a:r>
            <a:endParaRPr lang="fr-FR" dirty="0"/>
          </a:p>
          <a:p>
            <a:pPr marL="514350" indent="-514350" fontAlgn="auto">
              <a:spcAft>
                <a:spcPts val="0"/>
              </a:spcAft>
              <a:buFont typeface="+mj-lt"/>
              <a:buAutoNum type="arabicPeriod"/>
              <a:defRPr/>
            </a:pPr>
            <a:r>
              <a:rPr lang="fr-FR" b="1" dirty="0"/>
              <a:t>Surveillance et contrôle</a:t>
            </a:r>
            <a:endParaRPr lang="fr-FR" dirty="0"/>
          </a:p>
          <a:p>
            <a:pPr marL="514350" indent="-514350" fontAlgn="auto">
              <a:spcAft>
                <a:spcPts val="0"/>
              </a:spcAft>
              <a:buFont typeface="+mj-lt"/>
              <a:buAutoNum type="arabicPeriod"/>
              <a:defRPr/>
            </a:pPr>
            <a:r>
              <a:rPr lang="fr-FR" b="1" dirty="0"/>
              <a:t>Dialogue social et participation</a:t>
            </a:r>
            <a:endParaRPr lang="fr-FR" dirty="0"/>
          </a:p>
          <a:p>
            <a:pPr marL="514350" indent="-514350" fontAlgn="auto">
              <a:spcAft>
                <a:spcPts val="0"/>
              </a:spcAft>
              <a:buFont typeface="+mj-lt"/>
              <a:buAutoNum type="arabicPeriod"/>
              <a:defRPr/>
            </a:pPr>
            <a:r>
              <a:rPr lang="fr-FR" b="1" dirty="0"/>
              <a:t>Gestion zéro déchet intégrée à la SST</a:t>
            </a:r>
            <a:endParaRPr lang="fr-FR" dirty="0"/>
          </a:p>
          <a:p>
            <a:pPr marL="514350" indent="-514350" fontAlgn="auto">
              <a:spcAft>
                <a:spcPts val="0"/>
              </a:spcAft>
              <a:buFont typeface="+mj-lt"/>
              <a:buAutoNum type="arabicPeriod"/>
              <a:defRPr/>
            </a:pPr>
            <a:r>
              <a:rPr lang="fr-FR" b="1" dirty="0"/>
              <a:t>Amélioration continue</a:t>
            </a:r>
            <a:endParaRPr lang="fr-FR" dirty="0"/>
          </a:p>
          <a:p>
            <a:pPr marL="0" indent="0" fontAlgn="auto">
              <a:spcAft>
                <a:spcPts val="0"/>
              </a:spcAft>
              <a:buFont typeface="Arial" panose="020B0604020202020204" pitchFamily="34" charset="0"/>
              <a:buNone/>
              <a:defRPr/>
            </a:pPr>
            <a:endParaRPr lang="fr-FR" dirty="0"/>
          </a:p>
          <a:p>
            <a:pPr marL="0" indent="0" fontAlgn="auto">
              <a:spcAft>
                <a:spcPts val="0"/>
              </a:spcAft>
              <a:buFont typeface="Arial" panose="020B0604020202020204" pitchFamily="34" charset="0"/>
              <a:buNone/>
              <a:defRPr/>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re 1">
            <a:extLst>
              <a:ext uri="{FF2B5EF4-FFF2-40B4-BE49-F238E27FC236}">
                <a16:creationId xmlns:a16="http://schemas.microsoft.com/office/drawing/2014/main" id="{6DFF946C-92D2-60D4-0793-AF476BED57F0}"/>
              </a:ext>
            </a:extLst>
          </p:cNvPr>
          <p:cNvSpPr>
            <a:spLocks noGrp="1" noChangeArrowheads="1"/>
          </p:cNvSpPr>
          <p:nvPr>
            <p:ph type="title"/>
          </p:nvPr>
        </p:nvSpPr>
        <p:spPr>
          <a:xfrm>
            <a:off x="814388" y="0"/>
            <a:ext cx="10515600" cy="809625"/>
          </a:xfrm>
        </p:spPr>
        <p:txBody>
          <a:bodyPr/>
          <a:lstStyle/>
          <a:p>
            <a:r>
              <a:rPr lang="fr-FR" altLang="en-US" sz="3200" b="1">
                <a:latin typeface="Cambria" panose="02040503050406030204" pitchFamily="18" charset="0"/>
                <a:ea typeface="Cambria" panose="02040503050406030204" pitchFamily="18" charset="0"/>
                <a:cs typeface="Cambria" panose="02040503050406030204" pitchFamily="18" charset="0"/>
              </a:rPr>
              <a:t>4. Cadrage  conceptuel et références normatives </a:t>
            </a: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3" name="Espace réservé du contenu 2">
            <a:extLst>
              <a:ext uri="{FF2B5EF4-FFF2-40B4-BE49-F238E27FC236}">
                <a16:creationId xmlns:a16="http://schemas.microsoft.com/office/drawing/2014/main" id="{330068BD-6E78-E950-352B-615471EA2E5C}"/>
              </a:ext>
            </a:extLst>
          </p:cNvPr>
          <p:cNvSpPr>
            <a:spLocks noGrp="1"/>
          </p:cNvSpPr>
          <p:nvPr>
            <p:ph idx="1"/>
          </p:nvPr>
        </p:nvSpPr>
        <p:spPr>
          <a:xfrm>
            <a:off x="1030288" y="1027113"/>
            <a:ext cx="8356600" cy="5605462"/>
          </a:xfrm>
        </p:spPr>
        <p:txBody>
          <a:bodyPr rtlCol="0">
            <a:noAutofit/>
          </a:bodyPr>
          <a:lstStyle/>
          <a:p>
            <a:pPr marL="0" indent="0" fontAlgn="auto">
              <a:spcAft>
                <a:spcPts val="0"/>
              </a:spcAft>
              <a:buFont typeface="Arial" panose="020B0604020202020204" pitchFamily="34" charset="0"/>
              <a:buNone/>
              <a:defRPr/>
            </a:pPr>
            <a:r>
              <a:rPr lang="fr-FR" sz="2400" b="1" dirty="0">
                <a:latin typeface="Cambria" panose="02040503050406030204" pitchFamily="18" charset="0"/>
                <a:ea typeface="Cambria" panose="02040503050406030204" pitchFamily="18" charset="0"/>
              </a:rPr>
              <a:t>4.1 Définition de la SST</a:t>
            </a:r>
            <a:endParaRPr lang="fr-FR" sz="2400" dirty="0">
              <a:latin typeface="Cambria" panose="02040503050406030204" pitchFamily="18" charset="0"/>
              <a:ea typeface="Cambria" panose="02040503050406030204" pitchFamily="18" charset="0"/>
            </a:endParaRPr>
          </a:p>
          <a:p>
            <a:pPr fontAlgn="auto">
              <a:spcAft>
                <a:spcPts val="0"/>
              </a:spcAft>
              <a:buFont typeface="Wingdings" panose="05000000000000000000" pitchFamily="2" charset="2"/>
              <a:buChar char="§"/>
              <a:defRPr/>
            </a:pPr>
            <a:r>
              <a:rPr lang="fr-FR" sz="2400" dirty="0">
                <a:latin typeface="Cambria" panose="02040503050406030204" pitchFamily="18" charset="0"/>
                <a:ea typeface="Cambria" panose="02040503050406030204" pitchFamily="18" charset="0"/>
              </a:rPr>
              <a:t>La SST regroupe l’ensemble des mesures visant à protéger la santé physique, mentale et sociale des travailleurs.</a:t>
            </a:r>
          </a:p>
          <a:p>
            <a:pPr marL="0" indent="0" fontAlgn="auto">
              <a:spcAft>
                <a:spcPts val="0"/>
              </a:spcAft>
              <a:buFont typeface="Arial" panose="020B0604020202020204" pitchFamily="34" charset="0"/>
              <a:buNone/>
              <a:defRPr/>
            </a:pPr>
            <a:r>
              <a:rPr lang="fr-FR" sz="2400" b="1" dirty="0">
                <a:latin typeface="Cambria" panose="02040503050406030204" pitchFamily="18" charset="0"/>
                <a:ea typeface="Cambria" panose="02040503050406030204" pitchFamily="18" charset="0"/>
              </a:rPr>
              <a:t> 4.2 Approche zéro déchet</a:t>
            </a:r>
            <a:endParaRPr lang="fr-FR" sz="2400" dirty="0">
              <a:latin typeface="Cambria" panose="02040503050406030204" pitchFamily="18" charset="0"/>
              <a:ea typeface="Cambria" panose="02040503050406030204" pitchFamily="18" charset="0"/>
            </a:endParaRPr>
          </a:p>
          <a:p>
            <a:pPr fontAlgn="auto">
              <a:spcAft>
                <a:spcPts val="0"/>
              </a:spcAft>
              <a:buFont typeface="Wingdings" panose="05000000000000000000" pitchFamily="2" charset="2"/>
              <a:buChar char="§"/>
              <a:defRPr/>
            </a:pPr>
            <a:r>
              <a:rPr lang="fr-FR" sz="2400" dirty="0">
                <a:latin typeface="Cambria" panose="02040503050406030204" pitchFamily="18" charset="0"/>
                <a:ea typeface="Cambria" panose="02040503050406030204" pitchFamily="18" charset="0"/>
              </a:rPr>
              <a:t>Elle vise à réduire les déchets à la source, à encourager la réutilisation et à promouvoir le recyclage.</a:t>
            </a:r>
          </a:p>
          <a:p>
            <a:pPr marL="0" indent="0" fontAlgn="auto">
              <a:spcAft>
                <a:spcPts val="0"/>
              </a:spcAft>
              <a:buFont typeface="Arial" panose="020B0604020202020204" pitchFamily="34" charset="0"/>
              <a:buNone/>
              <a:defRPr/>
            </a:pPr>
            <a:r>
              <a:rPr lang="fr-FR" sz="2400" b="1" dirty="0">
                <a:latin typeface="Cambria" panose="02040503050406030204" pitchFamily="18" charset="0"/>
                <a:ea typeface="Cambria" panose="02040503050406030204" pitchFamily="18" charset="0"/>
              </a:rPr>
              <a:t>4.3  Références normatives</a:t>
            </a:r>
            <a:endParaRPr lang="fr-FR" sz="2400" dirty="0">
              <a:latin typeface="Cambria" panose="02040503050406030204" pitchFamily="18" charset="0"/>
              <a:ea typeface="Cambria" panose="02040503050406030204" pitchFamily="18" charset="0"/>
            </a:endParaRPr>
          </a:p>
          <a:p>
            <a:pPr fontAlgn="auto">
              <a:spcAft>
                <a:spcPts val="0"/>
              </a:spcAft>
              <a:buFont typeface="Wingdings" panose="05000000000000000000" pitchFamily="2" charset="2"/>
              <a:buChar char="§"/>
              <a:defRPr/>
            </a:pPr>
            <a:r>
              <a:rPr lang="fr-FR" sz="2400" dirty="0">
                <a:latin typeface="Cambria" panose="02040503050406030204" pitchFamily="18" charset="0"/>
                <a:ea typeface="Cambria" panose="02040503050406030204" pitchFamily="18" charset="0"/>
              </a:rPr>
              <a:t>Les normes de l’Organisation internationale du travail insistent sur :</a:t>
            </a:r>
          </a:p>
          <a:p>
            <a:pPr fontAlgn="auto">
              <a:spcAft>
                <a:spcPts val="0"/>
              </a:spcAft>
              <a:buFont typeface="Wingdings" panose="05000000000000000000" pitchFamily="2" charset="2"/>
              <a:buChar char="v"/>
              <a:defRPr/>
            </a:pPr>
            <a:r>
              <a:rPr lang="fr-FR" sz="2400" b="1" dirty="0">
                <a:latin typeface="Cambria" panose="02040503050406030204" pitchFamily="18" charset="0"/>
                <a:ea typeface="Cambria" panose="02040503050406030204" pitchFamily="18" charset="0"/>
              </a:rPr>
              <a:t>la prévention des risques </a:t>
            </a:r>
          </a:p>
          <a:p>
            <a:pPr fontAlgn="auto">
              <a:spcAft>
                <a:spcPts val="0"/>
              </a:spcAft>
              <a:buFont typeface="Wingdings" panose="05000000000000000000" pitchFamily="2" charset="2"/>
              <a:buChar char="v"/>
              <a:defRPr/>
            </a:pPr>
            <a:r>
              <a:rPr lang="fr-FR" sz="2400" b="1" dirty="0">
                <a:latin typeface="Cambria" panose="02040503050406030204" pitchFamily="18" charset="0"/>
                <a:ea typeface="Cambria" panose="02040503050406030204" pitchFamily="18" charset="0"/>
              </a:rPr>
              <a:t>la responsabilité partagée </a:t>
            </a:r>
          </a:p>
          <a:p>
            <a:pPr fontAlgn="auto">
              <a:spcAft>
                <a:spcPts val="0"/>
              </a:spcAft>
              <a:buFont typeface="Wingdings" panose="05000000000000000000" pitchFamily="2" charset="2"/>
              <a:buChar char="v"/>
              <a:defRPr/>
            </a:pPr>
            <a:r>
              <a:rPr lang="fr-FR" sz="2400" b="1" dirty="0">
                <a:latin typeface="Cambria" panose="02040503050406030204" pitchFamily="18" charset="0"/>
                <a:ea typeface="Cambria" panose="02040503050406030204" pitchFamily="18" charset="0"/>
              </a:rPr>
              <a:t>la participation des travailleu</a:t>
            </a:r>
            <a:r>
              <a:rPr lang="fr-FR" sz="2400" dirty="0">
                <a:latin typeface="Cambria" panose="02040503050406030204" pitchFamily="18" charset="0"/>
                <a:ea typeface="Cambria" panose="02040503050406030204" pitchFamily="18" charset="0"/>
              </a:rPr>
              <a:t>rs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re 1">
            <a:extLst>
              <a:ext uri="{FF2B5EF4-FFF2-40B4-BE49-F238E27FC236}">
                <a16:creationId xmlns:a16="http://schemas.microsoft.com/office/drawing/2014/main" id="{20726F65-5D86-1FDA-165A-9F820E9897D7}"/>
              </a:ext>
            </a:extLst>
          </p:cNvPr>
          <p:cNvSpPr>
            <a:spLocks noGrp="1" noChangeArrowheads="1"/>
          </p:cNvSpPr>
          <p:nvPr>
            <p:ph type="title"/>
          </p:nvPr>
        </p:nvSpPr>
        <p:spPr/>
        <p:txBody>
          <a:bodyPr/>
          <a:lstStyle/>
          <a:p>
            <a:pPr algn="ctr"/>
            <a:r>
              <a:rPr lang="fr-FR" altLang="en-US" sz="3200" b="1">
                <a:latin typeface="Cambria" panose="02040503050406030204" pitchFamily="18" charset="0"/>
                <a:ea typeface="Cambria" panose="02040503050406030204" pitchFamily="18" charset="0"/>
                <a:cs typeface="Cambria" panose="02040503050406030204" pitchFamily="18" charset="0"/>
              </a:rPr>
              <a:t>5.Identification des risques</a:t>
            </a:r>
            <a:endParaRPr lang="fr-FR" altLang="en-US" sz="3200">
              <a:latin typeface="Cambria" panose="02040503050406030204" pitchFamily="18" charset="0"/>
              <a:ea typeface="Cambria" panose="02040503050406030204" pitchFamily="18" charset="0"/>
              <a:cs typeface="Cambria" panose="02040503050406030204" pitchFamily="18" charset="0"/>
            </a:endParaRPr>
          </a:p>
        </p:txBody>
      </p:sp>
      <p:sp>
        <p:nvSpPr>
          <p:cNvPr id="8195" name="Espace réservé du contenu 2">
            <a:extLst>
              <a:ext uri="{FF2B5EF4-FFF2-40B4-BE49-F238E27FC236}">
                <a16:creationId xmlns:a16="http://schemas.microsoft.com/office/drawing/2014/main" id="{CB3CC8A9-CA04-5385-BBF9-FB2B576091C8}"/>
              </a:ext>
            </a:extLst>
          </p:cNvPr>
          <p:cNvSpPr>
            <a:spLocks noGrp="1" noChangeArrowheads="1"/>
          </p:cNvSpPr>
          <p:nvPr>
            <p:ph idx="1"/>
          </p:nvPr>
        </p:nvSpPr>
        <p:spPr>
          <a:xfrm>
            <a:off x="838200" y="1825625"/>
            <a:ext cx="10515600" cy="4933950"/>
          </a:xfrm>
        </p:spPr>
        <p:txBody>
          <a:bodyPr/>
          <a:lstStyle/>
          <a:p>
            <a:pPr marL="457200" lvl="1" indent="0">
              <a:lnSpc>
                <a:spcPct val="107000"/>
              </a:lnSpc>
              <a:buFont typeface="Arial" panose="020B0604020202020204" pitchFamily="34" charset="0"/>
              <a:buNone/>
            </a:pPr>
            <a:r>
              <a:rPr lang="fr-FR" altLang="en-US" b="1">
                <a:latin typeface="Cambria" panose="02040503050406030204" pitchFamily="18" charset="0"/>
                <a:cs typeface="Times New Roman" panose="02020603050405020304" pitchFamily="18" charset="0"/>
              </a:rPr>
              <a:t>5.1 Identification et gestion des risques</a:t>
            </a:r>
            <a:endParaRPr lang="fr-FR" altLang="en-US">
              <a:ea typeface="Calibri" panose="020F0502020204030204" pitchFamily="34" charset="0"/>
              <a:cs typeface="Times New Roman" panose="02020603050405020304" pitchFamily="18" charset="0"/>
            </a:endParaRPr>
          </a:p>
          <a:p>
            <a:pPr>
              <a:lnSpc>
                <a:spcPct val="107000"/>
              </a:lnSpc>
              <a:buSzPts val="1000"/>
              <a:buFont typeface="Wingdings" panose="05000000000000000000" pitchFamily="2" charset="2"/>
              <a:buChar char="§"/>
            </a:pPr>
            <a:r>
              <a:rPr lang="fr-FR" altLang="en-US">
                <a:latin typeface="Cambria" panose="02040503050406030204" pitchFamily="18" charset="0"/>
                <a:cs typeface="Times New Roman" panose="02020603050405020304" pitchFamily="18" charset="0"/>
              </a:rPr>
              <a:t>Évaluation complète des dangers (physiques, chimiques, biologiques et psychosociaux) et classement selon gravité et fréquence. </a:t>
            </a:r>
            <a:endParaRPr lang="fr-FR" altLang="en-US">
              <a:cs typeface="Calibri" panose="020F0502020204030204" pitchFamily="34" charset="0"/>
            </a:endParaRPr>
          </a:p>
          <a:p>
            <a:pPr>
              <a:lnSpc>
                <a:spcPct val="107000"/>
              </a:lnSpc>
              <a:buSzPts val="1000"/>
              <a:buFont typeface="Wingdings" panose="05000000000000000000" pitchFamily="2" charset="2"/>
              <a:buChar char="§"/>
            </a:pPr>
            <a:r>
              <a:rPr lang="fr-FR" altLang="en-US">
                <a:latin typeface="Cambria" panose="02040503050406030204" pitchFamily="18" charset="0"/>
                <a:cs typeface="Times New Roman" panose="02020603050405020304" pitchFamily="18" charset="0"/>
              </a:rPr>
              <a:t>Définition des mesures préventives et correctives : procédures, EPI, dispositifs collectifs, organisation du travail. </a:t>
            </a:r>
            <a:endParaRPr lang="fr-FR" altLang="en-US">
              <a:cs typeface="Calibri" panose="020F0502020204030204" pitchFamily="34" charset="0"/>
            </a:endParaRPr>
          </a:p>
          <a:p>
            <a:pPr>
              <a:lnSpc>
                <a:spcPct val="107000"/>
              </a:lnSpc>
              <a:buSzPts val="1000"/>
              <a:buFont typeface="Wingdings" panose="05000000000000000000" pitchFamily="2" charset="2"/>
              <a:buChar char="§"/>
            </a:pPr>
            <a:r>
              <a:rPr lang="fr-FR" altLang="en-US">
                <a:latin typeface="Cambria" panose="02040503050406030204" pitchFamily="18" charset="0"/>
                <a:cs typeface="Times New Roman" panose="02020603050405020304" pitchFamily="18" charset="0"/>
              </a:rPr>
              <a:t>Documentation systématique des actions et suivi régulier. </a:t>
            </a:r>
            <a:endParaRPr lang="fr-FR" altLang="en-US">
              <a:cs typeface="Calibri" panose="020F0502020204030204" pitchFamily="34" charset="0"/>
            </a:endParaRPr>
          </a:p>
          <a:p>
            <a:endParaRPr lang="fr-FR"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re 1">
            <a:extLst>
              <a:ext uri="{FF2B5EF4-FFF2-40B4-BE49-F238E27FC236}">
                <a16:creationId xmlns:a16="http://schemas.microsoft.com/office/drawing/2014/main" id="{C62EB607-421C-5292-CDB7-1594DC42BF34}"/>
              </a:ext>
            </a:extLst>
          </p:cNvPr>
          <p:cNvSpPr>
            <a:spLocks noGrp="1" noChangeArrowheads="1"/>
          </p:cNvSpPr>
          <p:nvPr>
            <p:ph type="title"/>
          </p:nvPr>
        </p:nvSpPr>
        <p:spPr/>
        <p:txBody>
          <a:bodyPr/>
          <a:lstStyle/>
          <a:p>
            <a:pPr algn="ctr"/>
            <a:r>
              <a:rPr lang="fr-FR" altLang="en-US" b="1">
                <a:latin typeface="Cambria" panose="02040503050406030204" pitchFamily="18" charset="0"/>
                <a:ea typeface="Cambria" panose="02040503050406030204" pitchFamily="18" charset="0"/>
                <a:cs typeface="Cambria" panose="02040503050406030204" pitchFamily="18" charset="0"/>
              </a:rPr>
              <a:t>6. Identification des risques dans le secteur informel</a:t>
            </a:r>
          </a:p>
        </p:txBody>
      </p:sp>
      <p:sp>
        <p:nvSpPr>
          <p:cNvPr id="9219" name="Espace réservé du contenu 2">
            <a:extLst>
              <a:ext uri="{FF2B5EF4-FFF2-40B4-BE49-F238E27FC236}">
                <a16:creationId xmlns:a16="http://schemas.microsoft.com/office/drawing/2014/main" id="{C1FFC039-7416-4201-915B-222DA10C74E6}"/>
              </a:ext>
            </a:extLst>
          </p:cNvPr>
          <p:cNvSpPr>
            <a:spLocks noGrp="1" noChangeArrowheads="1"/>
          </p:cNvSpPr>
          <p:nvPr>
            <p:ph idx="1"/>
          </p:nvPr>
        </p:nvSpPr>
        <p:spPr/>
        <p:txBody>
          <a:bodyPr/>
          <a:lstStyle/>
          <a:p>
            <a:pPr>
              <a:buFont typeface="Wingdings" panose="05000000000000000000" pitchFamily="2" charset="2"/>
              <a:buChar char="§"/>
            </a:pPr>
            <a:r>
              <a:rPr lang="fr-FR" altLang="en-US"/>
              <a:t>Des risques spécifiques comme les rayonnements ionisants, l'amiante, les cancers professionnels et les produits chimiques)</a:t>
            </a:r>
          </a:p>
          <a:p>
            <a:pPr>
              <a:buFont typeface="Wingdings" panose="05000000000000000000" pitchFamily="2" charset="2"/>
              <a:buChar char="§"/>
            </a:pPr>
            <a:r>
              <a:rPr lang="fr-FR" altLang="en-US"/>
              <a:t>Risques liés  aux Secteurs ou des branches d'activité de travailspécifiques (comme l'agriculture, la construction et l'exploitation minière)</a:t>
            </a:r>
          </a:p>
          <a:p>
            <a:pPr>
              <a:buFont typeface="Wingdings" panose="05000000000000000000" pitchFamily="2" charset="2"/>
              <a:buChar char="§"/>
            </a:pPr>
            <a:r>
              <a:rPr lang="fr-FR" altLang="en-US" b="1"/>
              <a:t>Risques critiques (à éliminer en priorité)</a:t>
            </a:r>
            <a:endParaRPr lang="fr-FR" altLang="en-US"/>
          </a:p>
          <a:p>
            <a:pPr>
              <a:buFont typeface="Wingdings" panose="05000000000000000000" pitchFamily="2" charset="2"/>
              <a:buChar char="Ø"/>
            </a:pPr>
            <a:r>
              <a:rPr lang="fr-FR" altLang="en-US" b="1"/>
              <a:t>Exposition aux déchets dangereux (médicaux, chimiques) </a:t>
            </a:r>
          </a:p>
          <a:p>
            <a:pPr>
              <a:buFont typeface="Wingdings" panose="05000000000000000000" pitchFamily="2" charset="2"/>
              <a:buChar char="Ø"/>
            </a:pPr>
            <a:r>
              <a:rPr lang="fr-FR" altLang="en-US" b="1"/>
              <a:t>Risques d’incendie </a:t>
            </a:r>
          </a:p>
          <a:p>
            <a:pPr>
              <a:buFont typeface="Wingdings" panose="05000000000000000000" pitchFamily="2" charset="2"/>
              <a:buChar char="Ø"/>
            </a:pPr>
            <a:r>
              <a:rPr lang="fr-FR" altLang="en-US" b="1"/>
              <a:t>Coupures graves, intoxications </a:t>
            </a:r>
          </a:p>
          <a:p>
            <a:endParaRPr lang="fr-FR" altLang="en-US"/>
          </a:p>
          <a:p>
            <a:endParaRPr lang="fr-FR"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re 1">
            <a:extLst>
              <a:ext uri="{FF2B5EF4-FFF2-40B4-BE49-F238E27FC236}">
                <a16:creationId xmlns:a16="http://schemas.microsoft.com/office/drawing/2014/main" id="{205F0DE4-4E83-4280-71DA-73E2B3E59D60}"/>
              </a:ext>
            </a:extLst>
          </p:cNvPr>
          <p:cNvSpPr>
            <a:spLocks noGrp="1" noChangeArrowheads="1"/>
          </p:cNvSpPr>
          <p:nvPr>
            <p:ph type="title"/>
          </p:nvPr>
        </p:nvSpPr>
        <p:spPr/>
        <p:txBody>
          <a:bodyPr/>
          <a:lstStyle/>
          <a:p>
            <a:pPr algn="ctr"/>
            <a:r>
              <a:rPr lang="fr-FR" altLang="en-US" b="1">
                <a:latin typeface="Cambria" panose="02040503050406030204" pitchFamily="18" charset="0"/>
                <a:ea typeface="Cambria" panose="02040503050406030204" pitchFamily="18" charset="0"/>
                <a:cs typeface="Cambria" panose="02040503050406030204" pitchFamily="18" charset="0"/>
              </a:rPr>
              <a:t>7. Degrés de risques </a:t>
            </a:r>
          </a:p>
        </p:txBody>
      </p:sp>
      <p:sp>
        <p:nvSpPr>
          <p:cNvPr id="3" name="Espace réservé du contenu 2">
            <a:extLst>
              <a:ext uri="{FF2B5EF4-FFF2-40B4-BE49-F238E27FC236}">
                <a16:creationId xmlns:a16="http://schemas.microsoft.com/office/drawing/2014/main" id="{28F40B8F-946D-BA7C-1D17-63307DF0EE3C}"/>
              </a:ext>
            </a:extLst>
          </p:cNvPr>
          <p:cNvSpPr>
            <a:spLocks noGrp="1"/>
          </p:cNvSpPr>
          <p:nvPr>
            <p:ph idx="1"/>
          </p:nvPr>
        </p:nvSpPr>
        <p:spPr>
          <a:xfrm>
            <a:off x="838200" y="1825625"/>
            <a:ext cx="8653463" cy="4351338"/>
          </a:xfrm>
        </p:spPr>
        <p:txBody>
          <a:bodyPr rtlCol="0">
            <a:normAutofit lnSpcReduction="10000"/>
          </a:bodyPr>
          <a:lstStyle/>
          <a:p>
            <a:pPr marL="0" indent="0" fontAlgn="auto">
              <a:spcAft>
                <a:spcPts val="0"/>
              </a:spcAft>
              <a:buFont typeface="Arial" panose="020B0604020202020204" pitchFamily="34" charset="0"/>
              <a:buNone/>
              <a:defRPr/>
            </a:pPr>
            <a:r>
              <a:rPr lang="fr-FR" b="1" dirty="0"/>
              <a:t>✔ Risques critiques </a:t>
            </a:r>
            <a:endParaRPr lang="fr-FR" dirty="0"/>
          </a:p>
          <a:p>
            <a:pPr fontAlgn="auto">
              <a:spcAft>
                <a:spcPts val="0"/>
              </a:spcAft>
              <a:defRPr/>
            </a:pPr>
            <a:r>
              <a:rPr lang="fr-FR" dirty="0"/>
              <a:t>Déchets dangereux (médicaux, chimiques) </a:t>
            </a:r>
          </a:p>
          <a:p>
            <a:pPr fontAlgn="auto">
              <a:spcAft>
                <a:spcPts val="0"/>
              </a:spcAft>
              <a:defRPr/>
            </a:pPr>
            <a:r>
              <a:rPr lang="fr-FR" dirty="0"/>
              <a:t>Coupures graves, incendies, intoxications </a:t>
            </a:r>
          </a:p>
          <a:p>
            <a:pPr fontAlgn="auto">
              <a:spcAft>
                <a:spcPts val="0"/>
              </a:spcAft>
              <a:defRPr/>
            </a:pPr>
            <a:r>
              <a:rPr lang="fr-FR" dirty="0"/>
              <a:t>Exposition directe à des produits toxiques </a:t>
            </a:r>
          </a:p>
          <a:p>
            <a:pPr marL="0" indent="0" fontAlgn="auto">
              <a:spcAft>
                <a:spcPts val="0"/>
              </a:spcAft>
              <a:buFont typeface="Arial" panose="020B0604020202020204" pitchFamily="34" charset="0"/>
              <a:buNone/>
              <a:defRPr/>
            </a:pPr>
            <a:r>
              <a:rPr lang="fr-FR" b="1" dirty="0"/>
              <a:t>✔ Risques modérés (à réduire)</a:t>
            </a:r>
            <a:endParaRPr lang="fr-FR" dirty="0"/>
          </a:p>
          <a:p>
            <a:pPr fontAlgn="auto">
              <a:spcAft>
                <a:spcPts val="0"/>
              </a:spcAft>
              <a:defRPr/>
            </a:pPr>
            <a:r>
              <a:rPr lang="fr-FR" dirty="0"/>
              <a:t>Mauvaises postures </a:t>
            </a:r>
          </a:p>
          <a:p>
            <a:pPr fontAlgn="auto">
              <a:spcAft>
                <a:spcPts val="0"/>
              </a:spcAft>
              <a:defRPr/>
            </a:pPr>
            <a:r>
              <a:rPr lang="fr-FR" dirty="0"/>
              <a:t>Désordre important </a:t>
            </a:r>
          </a:p>
          <a:p>
            <a:pPr fontAlgn="auto">
              <a:spcAft>
                <a:spcPts val="0"/>
              </a:spcAft>
              <a:defRPr/>
            </a:pPr>
            <a:r>
              <a:rPr lang="fr-FR" dirty="0"/>
              <a:t>Pollution locale </a:t>
            </a:r>
          </a:p>
          <a:p>
            <a:pPr marL="0" indent="0" fontAlgn="auto">
              <a:spcAft>
                <a:spcPts val="0"/>
              </a:spcAft>
              <a:buFont typeface="Arial" panose="020B0604020202020204" pitchFamily="34" charset="0"/>
              <a:buNone/>
              <a:defRPr/>
            </a:pPr>
            <a:r>
              <a:rPr lang="fr-FR" b="1" dirty="0"/>
              <a:t>✔ Risques à maintenir (réalisme secteur informel)</a:t>
            </a:r>
            <a:endParaRPr lang="fr-FR" dirty="0"/>
          </a:p>
          <a:p>
            <a:pPr fontAlgn="auto">
              <a:spcAft>
                <a:spcPts val="0"/>
              </a:spcAft>
              <a:defRPr/>
            </a:pPr>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TotalTime>
  <Words>1465</Words>
  <Application>Microsoft Office PowerPoint</Application>
  <PresentationFormat>Widescreen</PresentationFormat>
  <Paragraphs>221</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Calibri</vt:lpstr>
      <vt:lpstr>Arial</vt:lpstr>
      <vt:lpstr>Calibri Light</vt:lpstr>
      <vt:lpstr>Cambria</vt:lpstr>
      <vt:lpstr>Wingdings</vt:lpstr>
      <vt:lpstr>Times New Roman</vt:lpstr>
      <vt:lpstr>Thème Office</vt:lpstr>
      <vt:lpstr>PowerPoint Presentation</vt:lpstr>
      <vt:lpstr>0. Contexte</vt:lpstr>
      <vt:lpstr>1. Objectifs </vt:lpstr>
      <vt:lpstr>2. Résultats attendus </vt:lpstr>
      <vt:lpstr> 3. THEMATIQUES  D’ECHANGES </vt:lpstr>
      <vt:lpstr>4. Cadrage  conceptuel et références normatives </vt:lpstr>
      <vt:lpstr>5.Identification des risques</vt:lpstr>
      <vt:lpstr>6. Identification des risques dans le secteur informel</vt:lpstr>
      <vt:lpstr>7. Degrés de risques </vt:lpstr>
      <vt:lpstr>8. RISQUES MAÎTRISÉS PROGRESSIVEMENT</vt:lpstr>
      <vt:lpstr>9. Risques modérés à réduire, maintenir et encadrer  </vt:lpstr>
      <vt:lpstr>10. Gestion des risques (approche progressive et réaliste) </vt:lpstr>
      <vt:lpstr>11. Intégration de l’approche zéro déchet</vt:lpstr>
      <vt:lpstr>12. Impacts sur la SST : </vt:lpstr>
      <vt:lpstr>13. Rôle du dialogue social </vt:lpstr>
      <vt:lpstr>14. Défis et solutions </vt:lpstr>
      <vt:lpstr> IDENTIFICATION DES RISQUES  DANS LES MARCHÉS </vt:lpstr>
      <vt:lpstr>COLLECTEURS DE DÉCHETS (PRÉ-COLLECTE, TRI) </vt:lpstr>
      <vt:lpstr>ARTISANS (MENUISIERS, SOUDEURS, MÉCANICIENS</vt:lpstr>
      <vt:lpstr> SYNTHÈSE TRANSVERSALE (TRÈS IMPORTANTE) </vt:lpstr>
      <vt:lpstr>15. Conclusion </vt:lpstr>
      <vt:lpstr>PowerPoint Presentation</vt:lpstr>
      <vt:lpstr>Merci de votre écoute attentive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User</cp:lastModifiedBy>
  <cp:revision>29</cp:revision>
  <dcterms:created xsi:type="dcterms:W3CDTF">2026-04-01T02:40:22Z</dcterms:created>
  <dcterms:modified xsi:type="dcterms:W3CDTF">2026-09-02T10:01:38Z</dcterms:modified>
</cp:coreProperties>
</file>