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3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9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9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12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99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59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52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86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20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91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3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172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61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219AC-EA31-40BC-8BEF-3D4F94322413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8895-22D2-4BFF-846C-474A351C64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52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023" y="-23149"/>
            <a:ext cx="11272777" cy="6881149"/>
          </a:xfrm>
          <a:solidFill>
            <a:schemeClr val="bg2"/>
          </a:solidFill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fr-FR" b="1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r-FR" b="1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r-FR" b="1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r-FR" b="1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endParaRPr lang="fr-FR" b="1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endParaRPr lang="fr-FR" b="1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endParaRPr lang="fr-FR" b="1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endParaRPr lang="fr-FR" b="1" dirty="0"/>
          </a:p>
          <a:p>
            <a:pPr marL="0" indent="0" algn="ctr">
              <a:buNone/>
            </a:pPr>
            <a:r>
              <a:rPr lang="fr-FR" b="1" dirty="0"/>
              <a:t> POUR UN </a:t>
            </a: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TRAVAIL DÉCENT : ÉGALITÉ DES CHANCES, PROTECTION SOCIALE ET LEADERSHIP SYNDICAL.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endParaRPr lang="fr-FR" dirty="0">
              <a:solidFill>
                <a:srgbClr val="0D0D0D"/>
              </a:solidFill>
              <a:latin typeface="Cambria" panose="02040503050406030204" pitchFamily="18" charset="0"/>
              <a:ea typeface="Cambria" panose="02040503050406030204" pitchFamily="18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0D0D0D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Par  </a:t>
            </a:r>
            <a:r>
              <a:rPr lang="fr-FR" b="1" i="1" dirty="0">
                <a:solidFill>
                  <a:srgbClr val="0D0D0D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Madame  NAHISHAKIYE Virginie</a:t>
            </a:r>
          </a:p>
          <a:p>
            <a:pPr algn="r"/>
            <a:endParaRPr lang="fr-FR" b="1" dirty="0">
              <a:solidFill>
                <a:srgbClr val="0D0D0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b="1" dirty="0">
              <a:solidFill>
                <a:srgbClr val="0D0D0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r-FR" b="1" dirty="0"/>
          </a:p>
          <a:p>
            <a:pPr marL="0" indent="0" algn="ctr">
              <a:buNone/>
            </a:pPr>
            <a:br>
              <a:rPr lang="fr-FR" b="1" dirty="0">
                <a:solidFill>
                  <a:srgbClr val="0D0D0D"/>
                </a:solidFill>
                <a:latin typeface="Cambria" panose="02040503050406030204" pitchFamily="18" charset="0"/>
                <a:ea typeface="Cambria" panose="02040503050406030204" pitchFamily="18" charset="0"/>
                <a:cs typeface="Segoe UI" panose="020B0502040204020203" pitchFamily="34" charset="0"/>
              </a:rPr>
            </a:br>
            <a:br>
              <a:rPr lang="fr-FR" dirty="0">
                <a:solidFill>
                  <a:srgbClr val="0D0D0D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244" y="300941"/>
            <a:ext cx="4479402" cy="215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63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latin typeface="Cambria" panose="02040503050406030204" pitchFamily="18" charset="0"/>
                <a:ea typeface="Cambria" panose="02040503050406030204" pitchFamily="18" charset="0"/>
              </a:rPr>
              <a:t> PROTECTION SOCIALE : UN DROIT ESSENTIEL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La protection sociale regroupe l’ensemble des mécanismes qui protègent les travailleurs contre les risques sociaux.</a:t>
            </a:r>
          </a:p>
          <a:p>
            <a:pPr marL="0" indent="0" algn="ctr">
              <a:buNone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COMPOSANTES PRINCIPALES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Assurance maladie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Protection de la maternité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Pension de retraite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Sécurité au travail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Indemnisation en cas de chômage</a:t>
            </a:r>
          </a:p>
        </p:txBody>
      </p:sp>
    </p:spTree>
    <p:extLst>
      <p:ext uri="{BB962C8B-B14F-4D97-AF65-F5344CB8AC3E}">
        <p14:creationId xmlns:p14="http://schemas.microsoft.com/office/powerpoint/2010/main" val="2716666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023" y="0"/>
            <a:ext cx="11272777" cy="6858000"/>
          </a:xfrm>
        </p:spPr>
        <p:txBody>
          <a:bodyPr/>
          <a:lstStyle/>
          <a:p>
            <a:pPr marL="0" indent="0" algn="ctr">
              <a:buNone/>
            </a:pPr>
            <a:r>
              <a:rPr lang="fr-FR" b="1" u="sng" dirty="0">
                <a:latin typeface="Cambria" panose="02040503050406030204" pitchFamily="18" charset="0"/>
                <a:ea typeface="Cambria" panose="02040503050406030204" pitchFamily="18" charset="0"/>
              </a:rPr>
              <a:t>Situation au Burundi</a:t>
            </a:r>
            <a:endParaRPr lang="fr-FR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Beaucoup de femmes, surtout dans le secteur informel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n’ont pas accès à la sécurité sociale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sont exposées à des risques économiques importants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ne bénéficient pas de protection en cas de maternité</a:t>
            </a:r>
          </a:p>
          <a:p>
            <a:pPr marL="0" indent="0" algn="ctr">
              <a:buNone/>
            </a:pPr>
            <a:r>
              <a:rPr lang="fr-FR" b="1" u="sng" dirty="0"/>
              <a:t>RÔLE DE LA COSYBU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Plaider pour l’extension de la protection sociale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Informer les travailleurs sur leurs droits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Négocier des conditions de travail plus sûres</a:t>
            </a:r>
          </a:p>
          <a:p>
            <a:pPr marL="0" indent="0" algn="ctr">
              <a:buNone/>
            </a:pPr>
            <a:r>
              <a:rPr lang="fr-FR" dirty="0"/>
              <a:t>👉    </a:t>
            </a:r>
            <a:r>
              <a:rPr lang="fr-FR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Une bonne protection sociale garantit la dignité et la sécurité des travailleuses</a:t>
            </a:r>
          </a:p>
        </p:txBody>
      </p:sp>
    </p:spTree>
    <p:extLst>
      <p:ext uri="{BB962C8B-B14F-4D97-AF65-F5344CB8AC3E}">
        <p14:creationId xmlns:p14="http://schemas.microsoft.com/office/powerpoint/2010/main" val="2279637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11169"/>
          </a:xfrm>
        </p:spPr>
        <p:txBody>
          <a:bodyPr/>
          <a:lstStyle/>
          <a:p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IV.  LEADERSHIP SYNDICAL FÉMININ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7177" y="1111170"/>
            <a:ext cx="10515600" cy="574683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b="1" dirty="0"/>
              <a:t>Le leadership syndical est essentiel pour représenter efficacement les travailleurs.</a:t>
            </a:r>
          </a:p>
          <a:p>
            <a:pPr marL="0" indent="0" algn="ctr">
              <a:buNone/>
            </a:pPr>
            <a:r>
              <a:rPr lang="fr-FR" b="1" u="sng" dirty="0">
                <a:latin typeface="Cambria" panose="02040503050406030204" pitchFamily="18" charset="0"/>
                <a:ea typeface="Cambria" panose="02040503050406030204" pitchFamily="18" charset="0"/>
              </a:rPr>
              <a:t>IMPORTANCE DU LEADERSHIP FÉMININ</a:t>
            </a:r>
            <a:endParaRPr lang="fr-FR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Permet une meilleure prise en compte des besoins des femmes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Favorise l’égalité dans les instances de décision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Renforce la démocratie syndicale</a:t>
            </a:r>
          </a:p>
          <a:p>
            <a:pPr marL="0" indent="0" algn="ctr">
              <a:buNone/>
            </a:pPr>
            <a:r>
              <a:rPr lang="fr-FR" b="1" u="sng" dirty="0">
                <a:latin typeface="Cambria" panose="02040503050406030204" pitchFamily="18" charset="0"/>
                <a:ea typeface="Cambria" panose="02040503050406030204" pitchFamily="18" charset="0"/>
              </a:rPr>
              <a:t>DÉFIS</a:t>
            </a:r>
            <a:endParaRPr lang="fr-FR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Faible représentation des femmes dans les postes syndicaux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Manque de formation et d’accompagnement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Barrières culturelles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262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5747"/>
            <a:ext cx="10515600" cy="6061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u="sng" dirty="0">
                <a:latin typeface="Cambria" panose="02040503050406030204" pitchFamily="18" charset="0"/>
                <a:ea typeface="Cambria" panose="02040503050406030204" pitchFamily="18" charset="0"/>
              </a:rPr>
              <a:t>ACTIONS POSSIBLES</a:t>
            </a:r>
          </a:p>
          <a:p>
            <a:pPr marL="0" indent="0">
              <a:buNone/>
            </a:pPr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La COSYBU peut :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Former des femmes leaders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Encourager leur participation active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Mettre en place des politiques inclusives</a:t>
            </a:r>
          </a:p>
          <a:p>
            <a:endParaRPr lang="fr-FR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👉 </a:t>
            </a:r>
            <a:r>
              <a:rPr lang="fr-FR" sz="32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 leadership féminin est un levier puissant de transformation sociale</a:t>
            </a:r>
          </a:p>
        </p:txBody>
      </p:sp>
    </p:spTree>
    <p:extLst>
      <p:ext uri="{BB962C8B-B14F-4D97-AF65-F5344CB8AC3E}">
        <p14:creationId xmlns:p14="http://schemas.microsoft.com/office/powerpoint/2010/main" val="1682360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INTERDÉPENDANCE DES TROIS DIMENSIONS</a:t>
            </a:r>
            <a:endParaRPr lang="fr-FR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3000" b="1" dirty="0">
                <a:latin typeface="Cambria" panose="02040503050406030204" pitchFamily="18" charset="0"/>
                <a:ea typeface="Cambria" panose="02040503050406030204" pitchFamily="18" charset="0"/>
              </a:rPr>
              <a:t>Le travail décent repose sur un équilibre entre </a:t>
            </a:r>
            <a:r>
              <a:rPr lang="fr-FR" sz="3000" b="1" dirty="0"/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3000" b="1" dirty="0">
                <a:latin typeface="Cambria" panose="02040503050406030204" pitchFamily="18" charset="0"/>
                <a:ea typeface="Cambria" panose="02040503050406030204" pitchFamily="18" charset="0"/>
              </a:rPr>
              <a:t>l’égalité des chances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3000" b="1" dirty="0">
                <a:latin typeface="Cambria" panose="02040503050406030204" pitchFamily="18" charset="0"/>
                <a:ea typeface="Cambria" panose="02040503050406030204" pitchFamily="18" charset="0"/>
              </a:rPr>
              <a:t>la protection sociale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3000" b="1" dirty="0">
                <a:latin typeface="Cambria" panose="02040503050406030204" pitchFamily="18" charset="0"/>
                <a:ea typeface="Cambria" panose="02040503050406030204" pitchFamily="18" charset="0"/>
              </a:rPr>
              <a:t>le leadership syndical</a:t>
            </a:r>
          </a:p>
          <a:p>
            <a:pPr marL="0" indent="0">
              <a:buNone/>
            </a:pPr>
            <a:r>
              <a:rPr lang="fr-FR" b="1" dirty="0"/>
              <a:t>Sans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3000" b="1" dirty="0">
                <a:latin typeface="Cambria" panose="02040503050406030204" pitchFamily="18" charset="0"/>
                <a:ea typeface="Cambria" panose="02040503050406030204" pitchFamily="18" charset="0"/>
              </a:rPr>
              <a:t>égalité</a:t>
            </a:r>
            <a:r>
              <a:rPr lang="fr-FR" sz="3000" dirty="0">
                <a:latin typeface="Cambria" panose="02040503050406030204" pitchFamily="18" charset="0"/>
                <a:ea typeface="Cambria" panose="02040503050406030204" pitchFamily="18" charset="0"/>
              </a:rPr>
              <a:t> → exclusion des femmes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3000" b="1" dirty="0">
                <a:latin typeface="Cambria" panose="02040503050406030204" pitchFamily="18" charset="0"/>
                <a:ea typeface="Cambria" panose="02040503050406030204" pitchFamily="18" charset="0"/>
              </a:rPr>
              <a:t>protection sociale</a:t>
            </a:r>
            <a:r>
              <a:rPr lang="fr-FR" sz="3000" dirty="0">
                <a:latin typeface="Cambria" panose="02040503050406030204" pitchFamily="18" charset="0"/>
                <a:ea typeface="Cambria" panose="02040503050406030204" pitchFamily="18" charset="0"/>
              </a:rPr>
              <a:t> → vulnérabilité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sz="3000" b="1" dirty="0">
                <a:latin typeface="Cambria" panose="02040503050406030204" pitchFamily="18" charset="0"/>
                <a:ea typeface="Cambria" panose="02040503050406030204" pitchFamily="18" charset="0"/>
              </a:rPr>
              <a:t>leadership syndical</a:t>
            </a:r>
            <a:r>
              <a:rPr lang="fr-FR" sz="3000" dirty="0">
                <a:latin typeface="Cambria" panose="02040503050406030204" pitchFamily="18" charset="0"/>
                <a:ea typeface="Cambria" panose="02040503050406030204" pitchFamily="18" charset="0"/>
              </a:rPr>
              <a:t> → manque de représentation</a:t>
            </a:r>
          </a:p>
          <a:p>
            <a:pPr marL="0" indent="0" algn="ctr">
              <a:buNone/>
            </a:pPr>
            <a:r>
              <a:rPr lang="fr-FR" dirty="0"/>
              <a:t> </a:t>
            </a:r>
            <a:r>
              <a:rPr lang="fr-FR" dirty="0">
                <a:solidFill>
                  <a:srgbClr val="00B0F0"/>
                </a:solidFill>
              </a:rPr>
              <a:t>👉</a:t>
            </a:r>
            <a:r>
              <a:rPr lang="fr-FR" dirty="0"/>
              <a:t>     </a:t>
            </a:r>
            <a:r>
              <a:rPr lang="fr-FR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Ces éléments doivent être renforcés ensemble pour un impact réel.</a:t>
            </a:r>
          </a:p>
          <a:p>
            <a:pPr marL="0" indent="0" algn="ctr">
              <a:buNone/>
            </a:pPr>
            <a:endParaRPr lang="fr-FR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06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CONCLUSION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Le travail décent est un droit fondamental pour toutes les femmes.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 Burundi, malgré les défis, des progrès sont possibles grâce à l’engagement des syndicats comme la COSYBU.</a:t>
            </a:r>
          </a:p>
          <a:p>
            <a:pPr marL="0" indent="0" algn="ctr">
              <a:buNone/>
            </a:pPr>
            <a:r>
              <a:rPr lang="fr-FR" b="1" u="sng" dirty="0">
                <a:latin typeface="Cambria" panose="02040503050406030204" pitchFamily="18" charset="0"/>
                <a:ea typeface="Cambria" panose="02040503050406030204" pitchFamily="18" charset="0"/>
              </a:rPr>
              <a:t>PROMOUVOIR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l’égalité des chances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la protection sociale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le leadership syndical féminin</a:t>
            </a:r>
          </a:p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👉    </a:t>
            </a: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C’est construire une société plus juste, inclusive et durable car </a:t>
            </a:r>
          </a:p>
          <a:p>
            <a:pPr marL="0" indent="0" algn="ctr">
              <a:buNone/>
            </a:pPr>
            <a:r>
              <a:rPr lang="fr-FR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 L’autonomisation des femmes passe par un travail décent, protégé et équitable. »</a:t>
            </a:r>
            <a:endParaRPr lang="fr-FR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3586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8642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Je vous remercie</a:t>
            </a:r>
          </a:p>
        </p:txBody>
      </p:sp>
      <p:pic>
        <p:nvPicPr>
          <p:cNvPr id="4" name="Espace réservé du contenu 3" descr="https://www.irri.org/sites/default/files/news/news-201-49e8bbd6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7" t="5450"/>
          <a:stretch/>
        </p:blipFill>
        <p:spPr bwMode="auto">
          <a:xfrm>
            <a:off x="98757" y="1690688"/>
            <a:ext cx="4716311" cy="29044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1679" y="1690686"/>
            <a:ext cx="3406816" cy="2904461"/>
          </a:xfrm>
          <a:prstGeom prst="rect">
            <a:avLst/>
          </a:prstGeom>
        </p:spPr>
      </p:pic>
      <p:pic>
        <p:nvPicPr>
          <p:cNvPr id="6" name="Image 5" descr="DSC0160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168" y="1690686"/>
            <a:ext cx="3850511" cy="2904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8530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HISTORIQUE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Le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8 mars</a:t>
            </a:r>
            <a:r>
              <a:rPr lang="fr-FR" dirty="0">
                <a:latin typeface="Arial" pitchFamily="34" charset="0"/>
                <a:cs typeface="Arial" pitchFamily="34" charset="0"/>
              </a:rPr>
              <a:t> trouve son origine dans les luttes sociales et syndicales menées par les femmes au début du XXe siècle pour revendiquer leurs droits fondamentaux.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Aux États-Unis et en Europe, des femmes travailleuses (notamment dans le textile) se mobilisent pour :</a:t>
            </a:r>
          </a:p>
          <a:p>
            <a:pPr marL="0" indent="0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                  -de meilleures conditions de travail </a:t>
            </a:r>
          </a:p>
          <a:p>
            <a:pPr marL="0" indent="0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                  -la réduction du temps de travail </a:t>
            </a:r>
          </a:p>
          <a:p>
            <a:pPr marL="0" indent="0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                  -le droit de vote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521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HISTORIQUE,….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latin typeface="Arial" pitchFamily="34" charset="0"/>
                <a:cs typeface="Arial" pitchFamily="34" charset="0"/>
              </a:rPr>
              <a:t>1908 – New York</a:t>
            </a:r>
            <a:r>
              <a:rPr lang="fr-FR" dirty="0">
                <a:latin typeface="Arial" pitchFamily="34" charset="0"/>
                <a:cs typeface="Arial" pitchFamily="34" charset="0"/>
              </a:rPr>
              <a:t> : grèves et manifestations de femmes ouvrières</a:t>
            </a:r>
          </a:p>
          <a:p>
            <a:r>
              <a:rPr lang="fr-FR" b="1" dirty="0">
                <a:latin typeface="Arial" pitchFamily="34" charset="0"/>
                <a:cs typeface="Arial" pitchFamily="34" charset="0"/>
              </a:rPr>
              <a:t>1910</a:t>
            </a:r>
            <a:r>
              <a:rPr lang="fr-FR" dirty="0">
                <a:latin typeface="Arial" pitchFamily="34" charset="0"/>
                <a:cs typeface="Arial" pitchFamily="34" charset="0"/>
              </a:rPr>
              <a:t> : lors d’une conférence internationale des femmes socialistes à Copenhague, Clara Zetkin propose la création d’une journée internationale des femmes</a:t>
            </a:r>
          </a:p>
          <a:p>
            <a:r>
              <a:rPr lang="fr-FR" b="1" dirty="0">
                <a:latin typeface="Arial" pitchFamily="34" charset="0"/>
                <a:cs typeface="Arial" pitchFamily="34" charset="0"/>
              </a:rPr>
              <a:t>1911</a:t>
            </a:r>
            <a:r>
              <a:rPr lang="fr-FR" dirty="0">
                <a:latin typeface="Arial" pitchFamily="34" charset="0"/>
                <a:cs typeface="Arial" pitchFamily="34" charset="0"/>
              </a:rPr>
              <a:t> : première célébration dans plusieurs pays européens</a:t>
            </a:r>
          </a:p>
          <a:p>
            <a:r>
              <a:rPr lang="fr-FR" b="1" dirty="0">
                <a:latin typeface="Arial" pitchFamily="34" charset="0"/>
                <a:cs typeface="Arial" pitchFamily="34" charset="0"/>
              </a:rPr>
              <a:t>1917</a:t>
            </a:r>
            <a:r>
              <a:rPr lang="fr-FR" dirty="0">
                <a:latin typeface="Arial" pitchFamily="34" charset="0"/>
                <a:cs typeface="Arial" pitchFamily="34" charset="0"/>
              </a:rPr>
              <a:t> : des femmes russes manifestent pour “le pain et la paix” Cette mobilisation déclenche la Révolution Russe 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Le 8 mars devient alors une date symbolique mondiale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58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HISTORIQUE,…..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latin typeface="Arial" pitchFamily="34" charset="0"/>
                <a:cs typeface="Arial" pitchFamily="34" charset="0"/>
              </a:rPr>
              <a:t>1975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 : l’Organisation des Nations unies officialise la Journée internationale des droits des femmes </a:t>
            </a:r>
          </a:p>
          <a:p>
            <a:r>
              <a:rPr lang="fr-FR" sz="3600" dirty="0">
                <a:latin typeface="Arial" pitchFamily="34" charset="0"/>
                <a:cs typeface="Arial" pitchFamily="34" charset="0"/>
              </a:rPr>
              <a:t>Aujourd’hui, le 8 mars est :</a:t>
            </a:r>
          </a:p>
          <a:p>
            <a:pPr marL="0" indent="0">
              <a:buNone/>
            </a:pPr>
            <a:r>
              <a:rPr lang="en-GB" sz="3600" dirty="0">
                <a:latin typeface="Arial" pitchFamily="34" charset="0"/>
                <a:cs typeface="Arial" pitchFamily="34" charset="0"/>
              </a:rPr>
              <a:t>                    -</a:t>
            </a:r>
            <a:r>
              <a:rPr lang="en-GB" sz="3600" dirty="0" err="1">
                <a:latin typeface="Arial" pitchFamily="34" charset="0"/>
                <a:cs typeface="Arial" pitchFamily="34" charset="0"/>
              </a:rPr>
              <a:t>Une</a:t>
            </a:r>
            <a:r>
              <a:rPr lang="en-GB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3600" dirty="0" err="1">
                <a:latin typeface="Arial" pitchFamily="34" charset="0"/>
                <a:cs typeface="Arial" pitchFamily="34" charset="0"/>
              </a:rPr>
              <a:t>journée</a:t>
            </a:r>
            <a:r>
              <a:rPr lang="en-GB" sz="3600" dirty="0">
                <a:latin typeface="Arial" pitchFamily="34" charset="0"/>
                <a:cs typeface="Arial" pitchFamily="34" charset="0"/>
              </a:rPr>
              <a:t> de </a:t>
            </a:r>
            <a:r>
              <a:rPr lang="en-GB" sz="3600" b="1" dirty="0" err="1">
                <a:latin typeface="Arial" pitchFamily="34" charset="0"/>
                <a:cs typeface="Arial" pitchFamily="34" charset="0"/>
              </a:rPr>
              <a:t>revendication</a:t>
            </a:r>
            <a:endParaRPr lang="en-GB" sz="3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3600" dirty="0">
                <a:latin typeface="Arial" pitchFamily="34" charset="0"/>
                <a:cs typeface="Arial" pitchFamily="34" charset="0"/>
              </a:rPr>
              <a:t>                    -une journée de </a:t>
            </a:r>
            <a:r>
              <a:rPr lang="fr-FR" sz="3600" b="1" dirty="0">
                <a:latin typeface="Arial" pitchFamily="34" charset="0"/>
                <a:cs typeface="Arial" pitchFamily="34" charset="0"/>
              </a:rPr>
              <a:t>sensibilisation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fr-FR" sz="3600" dirty="0">
                <a:latin typeface="Arial" pitchFamily="34" charset="0"/>
                <a:cs typeface="Arial" pitchFamily="34" charset="0"/>
              </a:rPr>
              <a:t>                    -une journée de </a:t>
            </a:r>
            <a:r>
              <a:rPr lang="fr-FR" sz="3600" b="1" dirty="0">
                <a:latin typeface="Arial" pitchFamily="34" charset="0"/>
                <a:cs typeface="Arial" pitchFamily="34" charset="0"/>
              </a:rPr>
              <a:t>mobilisation            mondiale pour l’égalité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272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CONTEXTE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736484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Chaque année, le 8 mars, le monde célèbre la </a:t>
            </a: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Journée internationale des droits des femmes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, une journée de réflexion, d’engagement et d’action pour promouvoir les droits des femmes.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En 2026, cette journée est placée au niveau international sous le thème :</a:t>
            </a:r>
            <a:b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👉 </a:t>
            </a:r>
            <a:r>
              <a:rPr lang="fr-FR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 Droits, justice et action pour toutes les femmes et les filles »</a:t>
            </a:r>
            <a:r>
              <a:rPr lang="fr-FR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algn="ctr"/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Au Burundi, elle met particulièrement en avant le rôle essentiel de la femme dans la promotion des droits et de la justice pour tous .</a:t>
            </a:r>
          </a:p>
          <a:p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Dans ce contexte, parler de </a:t>
            </a: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travail décent</a:t>
            </a: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 devient essentiel, car il constitue un pilier de l’autonomisation des femmes.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29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LE CONCEPT DE TRAVAIL DÉCENT</a:t>
            </a: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Le concept de travail décent est défini et promu par l’Organisation Internationale du Travail (OIT).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Il repose sur quatre piliers fondamentaux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L’accès à un emploi productif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Le respect des droits au travail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La protection sociale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Le dialogue social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5722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0"/>
            <a:ext cx="11353800" cy="68580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Le travail décent signifie donc que chaque personne, homme ou femme, doit pouvoir travailler dans des conditions </a:t>
            </a:r>
            <a:r>
              <a:rPr lang="fr-FR" dirty="0"/>
              <a:t>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justes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sûres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dignes</a:t>
            </a:r>
          </a:p>
          <a:p>
            <a:pPr marL="0" indent="0">
              <a:buNone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Au Burundi, de nombreuses femmes travaillent dans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l’agriculture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le commerce informel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les services</a:t>
            </a:r>
          </a:p>
          <a:p>
            <a:pPr marL="0" indent="0">
              <a:buNone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Cependant, ces secteurs sont souvent marqués par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la précarité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l’absence de sécurité sociale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de faibles revenus</a:t>
            </a:r>
          </a:p>
          <a:p>
            <a:pPr marL="0" indent="0" algn="ctr">
              <a:buNone/>
            </a:pPr>
            <a:r>
              <a:rPr lang="fr-FR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👉 </a:t>
            </a:r>
            <a:r>
              <a:rPr lang="fr-FR" b="1" dirty="0">
                <a:solidFill>
                  <a:srgbClr val="00B0F0"/>
                </a:solidFill>
              </a:rPr>
              <a:t>D’où la nécessité de renforcer les actions syndicales pour garantir un travail décent pour toutes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8487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ÉGALITÉ DES CHANCES DANS LE MONDE DU TRAVAIL</a:t>
            </a:r>
            <a:endParaRPr lang="fr-FR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4"/>
            <a:ext cx="11268919" cy="50323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L’égalité des chances est un principe fondamental des droits humains.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Elle garantit que chaque individu peut accéder aux mêmes opportunités sans discrimination.</a:t>
            </a:r>
          </a:p>
          <a:p>
            <a:pPr marL="0" indent="0" algn="ctr">
              <a:buNone/>
            </a:pPr>
            <a:r>
              <a:rPr lang="fr-FR" b="1" u="sng" dirty="0">
                <a:latin typeface="Cambria" panose="02040503050406030204" pitchFamily="18" charset="0"/>
                <a:ea typeface="Cambria" panose="02040503050406030204" pitchFamily="18" charset="0"/>
              </a:rPr>
              <a:t>DÉFIS RENCONTRÉS PAR LES FEMMES AU BURUNDI 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Discrimination à l’embauche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Inégalités salariales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Accès limité aux postes de responsabilité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Poids des normes culturelles</a:t>
            </a:r>
            <a:endParaRPr lang="fr-FR" b="1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fr-FR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98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latin typeface="Cambria" panose="02040503050406030204" pitchFamily="18" charset="0"/>
                <a:ea typeface="Cambria" panose="02040503050406030204" pitchFamily="18" charset="0"/>
              </a:rPr>
              <a:t>RÔLE DES SYNDICATS</a:t>
            </a:r>
            <a:endParaRPr lang="fr-FR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9432" y="1825625"/>
            <a:ext cx="9814367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La COSYBU peut :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Sensibiliser contre les discriminations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Promouvoir l’égalité salariale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Défendre les droits des travailleuses</a:t>
            </a:r>
          </a:p>
          <a:p>
            <a:pPr marL="514350" lvl="0" indent="-514350">
              <a:buFont typeface="+mj-lt"/>
              <a:buAutoNum type="arabicPeriod"/>
            </a:pPr>
            <a:r>
              <a:rPr lang="fr-FR" b="1" dirty="0">
                <a:latin typeface="Cambria" panose="02040503050406030204" pitchFamily="18" charset="0"/>
                <a:ea typeface="Cambria" panose="02040503050406030204" pitchFamily="18" charset="0"/>
              </a:rPr>
              <a:t>Encourager la participation des femmes</a:t>
            </a:r>
          </a:p>
          <a:p>
            <a:pPr marL="0" lvl="0" indent="0">
              <a:buNone/>
            </a:pPr>
            <a:endParaRPr lang="fr-FR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fr-FR" dirty="0">
                <a:solidFill>
                  <a:srgbClr val="FF0000"/>
                </a:solidFill>
              </a:rPr>
              <a:t>👉</a:t>
            </a:r>
            <a:r>
              <a:rPr lang="fr-FR" dirty="0"/>
              <a:t>   </a:t>
            </a:r>
            <a:r>
              <a:rPr lang="fr-FR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L’égalité des chances est une condition essentielle pour atteindre le travail décent.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38928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859</Words>
  <Application>Microsoft Office PowerPoint</Application>
  <PresentationFormat>Grand écran</PresentationFormat>
  <Paragraphs>131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Segoe UI</vt:lpstr>
      <vt:lpstr>Wingdings</vt:lpstr>
      <vt:lpstr>Thème Office</vt:lpstr>
      <vt:lpstr>Présentation PowerPoint</vt:lpstr>
      <vt:lpstr>HISTORIQUE</vt:lpstr>
      <vt:lpstr>HISTORIQUE,….</vt:lpstr>
      <vt:lpstr>HISTORIQUE,…..</vt:lpstr>
      <vt:lpstr>CONTEXTE</vt:lpstr>
      <vt:lpstr>LE CONCEPT DE TRAVAIL DÉCENT</vt:lpstr>
      <vt:lpstr>Présentation PowerPoint</vt:lpstr>
      <vt:lpstr>ÉGALITÉ DES CHANCES DANS LE MONDE DU TRAVAIL</vt:lpstr>
      <vt:lpstr>RÔLE DES SYNDICATS</vt:lpstr>
      <vt:lpstr> PROTECTION SOCIALE : UN DROIT ESSENTIEL </vt:lpstr>
      <vt:lpstr>Présentation PowerPoint</vt:lpstr>
      <vt:lpstr>IV.  LEADERSHIP SYNDICAL FÉMININ</vt:lpstr>
      <vt:lpstr>Présentation PowerPoint</vt:lpstr>
      <vt:lpstr>INTERDÉPENDANCE DES TROIS DIMENSIONS</vt:lpstr>
      <vt:lpstr>CONCLUSION</vt:lpstr>
      <vt:lpstr>Je vous remercie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JOURNÉE DE CLÔTURE DU MOIS DE LA FEMME – 28 MARS 2026, BURUNDI  👤</dc:title>
  <dc:creator>pc</dc:creator>
  <cp:lastModifiedBy>HP</cp:lastModifiedBy>
  <cp:revision>22</cp:revision>
  <dcterms:created xsi:type="dcterms:W3CDTF">2026-03-19T08:12:39Z</dcterms:created>
  <dcterms:modified xsi:type="dcterms:W3CDTF">2026-08-28T13:39:54Z</dcterms:modified>
</cp:coreProperties>
</file>